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99" r:id="rId2"/>
    <p:sldId id="279" r:id="rId3"/>
    <p:sldId id="256" r:id="rId4"/>
    <p:sldId id="277" r:id="rId5"/>
    <p:sldId id="280" r:id="rId6"/>
    <p:sldId id="270" r:id="rId7"/>
    <p:sldId id="271" r:id="rId8"/>
    <p:sldId id="272" r:id="rId9"/>
    <p:sldId id="273" r:id="rId10"/>
    <p:sldId id="258" r:id="rId11"/>
    <p:sldId id="274" r:id="rId12"/>
    <p:sldId id="276" r:id="rId13"/>
    <p:sldId id="296" r:id="rId14"/>
    <p:sldId id="294" r:id="rId15"/>
    <p:sldId id="293" r:id="rId16"/>
    <p:sldId id="295" r:id="rId17"/>
    <p:sldId id="297" r:id="rId18"/>
    <p:sldId id="259" r:id="rId19"/>
    <p:sldId id="261" r:id="rId20"/>
    <p:sldId id="262" r:id="rId21"/>
    <p:sldId id="260" r:id="rId22"/>
    <p:sldId id="265" r:id="rId23"/>
    <p:sldId id="263" r:id="rId24"/>
    <p:sldId id="266" r:id="rId25"/>
    <p:sldId id="267" r:id="rId26"/>
    <p:sldId id="282" r:id="rId27"/>
    <p:sldId id="281" r:id="rId28"/>
    <p:sldId id="308" r:id="rId29"/>
    <p:sldId id="283" r:id="rId30"/>
    <p:sldId id="284" r:id="rId31"/>
    <p:sldId id="285" r:id="rId32"/>
    <p:sldId id="286" r:id="rId33"/>
    <p:sldId id="288" r:id="rId34"/>
    <p:sldId id="292" r:id="rId35"/>
    <p:sldId id="287" r:id="rId36"/>
    <p:sldId id="291" r:id="rId37"/>
    <p:sldId id="289" r:id="rId38"/>
    <p:sldId id="290" r:id="rId39"/>
    <p:sldId id="298" r:id="rId40"/>
    <p:sldId id="306" r:id="rId41"/>
    <p:sldId id="300" r:id="rId42"/>
    <p:sldId id="301" r:id="rId43"/>
    <p:sldId id="302" r:id="rId44"/>
    <p:sldId id="303" r:id="rId45"/>
    <p:sldId id="304" r:id="rId46"/>
    <p:sldId id="305"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7" d="100"/>
          <a:sy n="77" d="100"/>
        </p:scale>
        <p:origin x="-306" y="21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2D873B-B754-488C-8400-6DEBBE192AF6}" type="datetimeFigureOut">
              <a:rPr lang="en-US" smtClean="0"/>
              <a:t>4/21/2013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2966AA-2816-49BF-ADC3-2CE922AD8E7A}" type="slidenum">
              <a:rPr lang="en-US" smtClean="0"/>
              <a:t>‹#›</a:t>
            </a:fld>
            <a:endParaRPr lang="en-US"/>
          </a:p>
        </p:txBody>
      </p:sp>
    </p:spTree>
    <p:extLst>
      <p:ext uri="{BB962C8B-B14F-4D97-AF65-F5344CB8AC3E}">
        <p14:creationId xmlns:p14="http://schemas.microsoft.com/office/powerpoint/2010/main" val="594050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a:t>
            </a:r>
            <a:r>
              <a:rPr lang="en-US" baseline="0" dirty="0" smtClean="0"/>
              <a:t> for norms keeper and time keeper</a:t>
            </a:r>
            <a:endParaRPr lang="en-US" dirty="0"/>
          </a:p>
        </p:txBody>
      </p:sp>
      <p:sp>
        <p:nvSpPr>
          <p:cNvPr id="4" name="Slide Number Placeholder 3"/>
          <p:cNvSpPr>
            <a:spLocks noGrp="1"/>
          </p:cNvSpPr>
          <p:nvPr>
            <p:ph type="sldNum" sz="quarter" idx="10"/>
          </p:nvPr>
        </p:nvSpPr>
        <p:spPr/>
        <p:txBody>
          <a:bodyPr/>
          <a:lstStyle/>
          <a:p>
            <a:fld id="{782966AA-2816-49BF-ADC3-2CE922AD8E7A}" type="slidenum">
              <a:rPr lang="en-US" smtClean="0"/>
              <a:t>2</a:t>
            </a:fld>
            <a:endParaRPr lang="en-US"/>
          </a:p>
        </p:txBody>
      </p:sp>
    </p:spTree>
    <p:extLst>
      <p:ext uri="{BB962C8B-B14F-4D97-AF65-F5344CB8AC3E}">
        <p14:creationId xmlns:p14="http://schemas.microsoft.com/office/powerpoint/2010/main" val="22574708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Flip to the first page of your</a:t>
            </a:r>
            <a:r>
              <a:rPr lang="en-US" baseline="0" dirty="0" smtClean="0"/>
              <a:t> grade-level.  Each grade level starts out with two things. A Critical Focus and an Overview. I really love the Critical Focus because I think it will be something to keep you grounded in where most of your time needs to be spent.</a:t>
            </a:r>
          </a:p>
          <a:p>
            <a:r>
              <a:rPr lang="en-US" baseline="0" dirty="0" smtClean="0"/>
              <a:t>The overview is also helpful as it clearly defines the domains that are present at that grade level and a short little summary of the clusters that are apart of that domain.  Every grade level also includes the list of MATHEMATICAL PRACTICES which I have said we will be looking at shortly. </a:t>
            </a:r>
            <a:endParaRPr lang="en-US" dirty="0"/>
          </a:p>
        </p:txBody>
      </p:sp>
      <p:sp>
        <p:nvSpPr>
          <p:cNvPr id="4" name="Slide Number Placeholder 3"/>
          <p:cNvSpPr>
            <a:spLocks noGrp="1"/>
          </p:cNvSpPr>
          <p:nvPr>
            <p:ph type="sldNum" sz="quarter" idx="10"/>
          </p:nvPr>
        </p:nvSpPr>
        <p:spPr/>
        <p:txBody>
          <a:bodyPr/>
          <a:lstStyle/>
          <a:p>
            <a:fld id="{782966AA-2816-49BF-ADC3-2CE922AD8E7A}" type="slidenum">
              <a:rPr lang="en-US" smtClean="0"/>
              <a:t>14</a:t>
            </a:fld>
            <a:endParaRPr lang="en-US"/>
          </a:p>
        </p:txBody>
      </p:sp>
    </p:spTree>
    <p:extLst>
      <p:ext uri="{BB962C8B-B14F-4D97-AF65-F5344CB8AC3E}">
        <p14:creationId xmlns:p14="http://schemas.microsoft.com/office/powerpoint/2010/main" val="25170596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Flip to the first part of your grade.  Each page</a:t>
            </a:r>
            <a:r>
              <a:rPr lang="en-US" baseline="0" dirty="0" smtClean="0"/>
              <a:t> is organized by domains, clusters and standards.  Just flip through your pages you can see the letter Acronym for each one ties in with the actual domain name (which is not new) </a:t>
            </a:r>
            <a:endParaRPr lang="en-US" dirty="0"/>
          </a:p>
        </p:txBody>
      </p:sp>
      <p:sp>
        <p:nvSpPr>
          <p:cNvPr id="4" name="Slide Number Placeholder 3"/>
          <p:cNvSpPr>
            <a:spLocks noGrp="1"/>
          </p:cNvSpPr>
          <p:nvPr>
            <p:ph type="sldNum" sz="quarter" idx="10"/>
          </p:nvPr>
        </p:nvSpPr>
        <p:spPr/>
        <p:txBody>
          <a:bodyPr/>
          <a:lstStyle/>
          <a:p>
            <a:fld id="{782966AA-2816-49BF-ADC3-2CE922AD8E7A}" type="slidenum">
              <a:rPr lang="en-US" smtClean="0"/>
              <a:t>15</a:t>
            </a:fld>
            <a:endParaRPr lang="en-US"/>
          </a:p>
        </p:txBody>
      </p:sp>
    </p:spTree>
    <p:extLst>
      <p:ext uri="{BB962C8B-B14F-4D97-AF65-F5344CB8AC3E}">
        <p14:creationId xmlns:p14="http://schemas.microsoft.com/office/powerpoint/2010/main" val="10471039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take a look</a:t>
            </a:r>
            <a:r>
              <a:rPr lang="en-US" baseline="0" dirty="0" smtClean="0"/>
              <a:t> real quick at the critical focus for each grade. Take some time to read through your K-2, 3-5, 6-8 focus descriptions. Talk in your group what you see as commonalities, how do they work together, compliment, show progression.</a:t>
            </a:r>
            <a:endParaRPr lang="en-US" dirty="0"/>
          </a:p>
        </p:txBody>
      </p:sp>
      <p:sp>
        <p:nvSpPr>
          <p:cNvPr id="4" name="Slide Number Placeholder 3"/>
          <p:cNvSpPr>
            <a:spLocks noGrp="1"/>
          </p:cNvSpPr>
          <p:nvPr>
            <p:ph type="sldNum" sz="quarter" idx="10"/>
          </p:nvPr>
        </p:nvSpPr>
        <p:spPr/>
        <p:txBody>
          <a:bodyPr/>
          <a:lstStyle/>
          <a:p>
            <a:fld id="{782966AA-2816-49BF-ADC3-2CE922AD8E7A}" type="slidenum">
              <a:rPr lang="en-US" smtClean="0"/>
              <a:t>16</a:t>
            </a:fld>
            <a:endParaRPr lang="en-US"/>
          </a:p>
        </p:txBody>
      </p:sp>
    </p:spTree>
    <p:extLst>
      <p:ext uri="{BB962C8B-B14F-4D97-AF65-F5344CB8AC3E}">
        <p14:creationId xmlns:p14="http://schemas.microsoft.com/office/powerpoint/2010/main" val="11429729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Assign everyone</a:t>
            </a:r>
            <a:r>
              <a:rPr lang="en-US" baseline="0" dirty="0" smtClean="0"/>
              <a:t> 3 standards and have them read them as a group and then summarize them, give key points, give examples of how you might use that in the classroom, etc.  </a:t>
            </a:r>
            <a:endParaRPr lang="en-US" dirty="0"/>
          </a:p>
        </p:txBody>
      </p:sp>
      <p:sp>
        <p:nvSpPr>
          <p:cNvPr id="4" name="Slide Number Placeholder 3"/>
          <p:cNvSpPr>
            <a:spLocks noGrp="1"/>
          </p:cNvSpPr>
          <p:nvPr>
            <p:ph type="sldNum" sz="quarter" idx="10"/>
          </p:nvPr>
        </p:nvSpPr>
        <p:spPr/>
        <p:txBody>
          <a:bodyPr/>
          <a:lstStyle/>
          <a:p>
            <a:fld id="{782966AA-2816-49BF-ADC3-2CE922AD8E7A}" type="slidenum">
              <a:rPr lang="en-US" smtClean="0"/>
              <a:t>17</a:t>
            </a:fld>
            <a:endParaRPr lang="en-US"/>
          </a:p>
        </p:txBody>
      </p:sp>
    </p:spTree>
    <p:extLst>
      <p:ext uri="{BB962C8B-B14F-4D97-AF65-F5344CB8AC3E}">
        <p14:creationId xmlns:p14="http://schemas.microsoft.com/office/powerpoint/2010/main" val="33300642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handout</a:t>
            </a:r>
            <a:endParaRPr lang="en-US" dirty="0"/>
          </a:p>
        </p:txBody>
      </p:sp>
      <p:sp>
        <p:nvSpPr>
          <p:cNvPr id="4" name="Slide Number Placeholder 3"/>
          <p:cNvSpPr>
            <a:spLocks noGrp="1"/>
          </p:cNvSpPr>
          <p:nvPr>
            <p:ph type="sldNum" sz="quarter" idx="10"/>
          </p:nvPr>
        </p:nvSpPr>
        <p:spPr/>
        <p:txBody>
          <a:bodyPr/>
          <a:lstStyle/>
          <a:p>
            <a:fld id="{782966AA-2816-49BF-ADC3-2CE922AD8E7A}" type="slidenum">
              <a:rPr lang="en-US" smtClean="0"/>
              <a:t>18</a:t>
            </a:fld>
            <a:endParaRPr lang="en-US"/>
          </a:p>
        </p:txBody>
      </p:sp>
    </p:spTree>
    <p:extLst>
      <p:ext uri="{BB962C8B-B14F-4D97-AF65-F5344CB8AC3E}">
        <p14:creationId xmlns:p14="http://schemas.microsoft.com/office/powerpoint/2010/main" val="23738366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b="1" dirty="0" smtClean="0"/>
              <a:t>Any approach that revisits the same topic year after year without closure is to be avoided.”</a:t>
            </a:r>
          </a:p>
          <a:p>
            <a:endParaRPr lang="en-US" dirty="0"/>
          </a:p>
        </p:txBody>
      </p:sp>
      <p:sp>
        <p:nvSpPr>
          <p:cNvPr id="4" name="Slide Number Placeholder 3"/>
          <p:cNvSpPr>
            <a:spLocks noGrp="1"/>
          </p:cNvSpPr>
          <p:nvPr>
            <p:ph type="sldNum" sz="quarter" idx="10"/>
          </p:nvPr>
        </p:nvSpPr>
        <p:spPr/>
        <p:txBody>
          <a:bodyPr/>
          <a:lstStyle/>
          <a:p>
            <a:fld id="{782966AA-2816-49BF-ADC3-2CE922AD8E7A}" type="slidenum">
              <a:rPr lang="en-US" smtClean="0"/>
              <a:t>19</a:t>
            </a:fld>
            <a:endParaRPr lang="en-US"/>
          </a:p>
        </p:txBody>
      </p:sp>
    </p:spTree>
    <p:extLst>
      <p:ext uri="{BB962C8B-B14F-4D97-AF65-F5344CB8AC3E}">
        <p14:creationId xmlns:p14="http://schemas.microsoft.com/office/powerpoint/2010/main" val="181544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put them side by side, what observation</a:t>
            </a:r>
            <a:r>
              <a:rPr lang="en-US" baseline="0" dirty="0" smtClean="0"/>
              <a:t>s can you make?</a:t>
            </a:r>
            <a:endParaRPr lang="en-US" dirty="0"/>
          </a:p>
        </p:txBody>
      </p:sp>
      <p:sp>
        <p:nvSpPr>
          <p:cNvPr id="4" name="Slide Number Placeholder 3"/>
          <p:cNvSpPr>
            <a:spLocks noGrp="1"/>
          </p:cNvSpPr>
          <p:nvPr>
            <p:ph type="sldNum" sz="quarter" idx="10"/>
          </p:nvPr>
        </p:nvSpPr>
        <p:spPr/>
        <p:txBody>
          <a:bodyPr/>
          <a:lstStyle/>
          <a:p>
            <a:fld id="{782966AA-2816-49BF-ADC3-2CE922AD8E7A}" type="slidenum">
              <a:rPr lang="en-US" smtClean="0"/>
              <a:t>20</a:t>
            </a:fld>
            <a:endParaRPr lang="en-US"/>
          </a:p>
        </p:txBody>
      </p:sp>
    </p:spTree>
    <p:extLst>
      <p:ext uri="{BB962C8B-B14F-4D97-AF65-F5344CB8AC3E}">
        <p14:creationId xmlns:p14="http://schemas.microsoft.com/office/powerpoint/2010/main" val="31550850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think this will be something that will be important</a:t>
            </a:r>
            <a:r>
              <a:rPr lang="en-US" baseline="0" dirty="0" smtClean="0"/>
              <a:t> for us to do; let’s see what we have, what we are doing, what do we need to stop, change, amp up, etc.  </a:t>
            </a:r>
            <a:endParaRPr lang="en-US" dirty="0"/>
          </a:p>
        </p:txBody>
      </p:sp>
      <p:sp>
        <p:nvSpPr>
          <p:cNvPr id="4" name="Slide Number Placeholder 3"/>
          <p:cNvSpPr>
            <a:spLocks noGrp="1"/>
          </p:cNvSpPr>
          <p:nvPr>
            <p:ph type="sldNum" sz="quarter" idx="10"/>
          </p:nvPr>
        </p:nvSpPr>
        <p:spPr/>
        <p:txBody>
          <a:bodyPr/>
          <a:lstStyle/>
          <a:p>
            <a:fld id="{782966AA-2816-49BF-ADC3-2CE922AD8E7A}" type="slidenum">
              <a:rPr lang="en-US" smtClean="0"/>
              <a:t>21</a:t>
            </a:fld>
            <a:endParaRPr lang="en-US"/>
          </a:p>
        </p:txBody>
      </p:sp>
    </p:spTree>
    <p:extLst>
      <p:ext uri="{BB962C8B-B14F-4D97-AF65-F5344CB8AC3E}">
        <p14:creationId xmlns:p14="http://schemas.microsoft.com/office/powerpoint/2010/main" val="21289803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another AMAZING</a:t>
            </a:r>
            <a:r>
              <a:rPr lang="en-US" baseline="0" dirty="0" smtClean="0"/>
              <a:t> document that Missouri has done for its educators.  This crosswalk really helps you to see what changes there will be in the CAS. Let’s take a look the document. You actually have the part of this document that is specific to your grade level INSIDE your binder. If you are a non-grade level person then you can look off of someone in your group as we do this.  You also have this handout if you want to write notes on it so you can remember what each part is. The first thing it lists are those critical areas of focus.  These are the areas that “every second grader needs to leave with” It’s like that platform we saw on the video. These critical areas of focus are the platforms on which students will stop at each year. Then you’ll see the SMP listed as well. The next part is the critical part for you to understand.  It lists what is aligned, what is new and what is shifted.  Take some time to look at YOUR crosswalk (again NON-grade level, share) Find 3 things that you will need to change either because you need to add it or it has been shifted to you.</a:t>
            </a:r>
            <a:endParaRPr lang="en-US" dirty="0"/>
          </a:p>
        </p:txBody>
      </p:sp>
      <p:sp>
        <p:nvSpPr>
          <p:cNvPr id="4" name="Slide Number Placeholder 3"/>
          <p:cNvSpPr>
            <a:spLocks noGrp="1"/>
          </p:cNvSpPr>
          <p:nvPr>
            <p:ph type="sldNum" sz="quarter" idx="10"/>
          </p:nvPr>
        </p:nvSpPr>
        <p:spPr/>
        <p:txBody>
          <a:bodyPr/>
          <a:lstStyle/>
          <a:p>
            <a:fld id="{782966AA-2816-49BF-ADC3-2CE922AD8E7A}" type="slidenum">
              <a:rPr lang="en-US" smtClean="0"/>
              <a:t>22</a:t>
            </a:fld>
            <a:endParaRPr lang="en-US"/>
          </a:p>
        </p:txBody>
      </p:sp>
    </p:spTree>
    <p:extLst>
      <p:ext uri="{BB962C8B-B14F-4D97-AF65-F5344CB8AC3E}">
        <p14:creationId xmlns:p14="http://schemas.microsoft.com/office/powerpoint/2010/main" val="31749605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the standards are</a:t>
            </a:r>
            <a:r>
              <a:rPr lang="en-US" baseline="0" dirty="0" smtClean="0"/>
              <a:t> not explained on this chart it does give you a clearer picture of what to expect.</a:t>
            </a:r>
            <a:endParaRPr lang="en-US" dirty="0"/>
          </a:p>
        </p:txBody>
      </p:sp>
      <p:sp>
        <p:nvSpPr>
          <p:cNvPr id="4" name="Slide Number Placeholder 3"/>
          <p:cNvSpPr>
            <a:spLocks noGrp="1"/>
          </p:cNvSpPr>
          <p:nvPr>
            <p:ph type="sldNum" sz="quarter" idx="10"/>
          </p:nvPr>
        </p:nvSpPr>
        <p:spPr/>
        <p:txBody>
          <a:bodyPr/>
          <a:lstStyle/>
          <a:p>
            <a:fld id="{782966AA-2816-49BF-ADC3-2CE922AD8E7A}" type="slidenum">
              <a:rPr lang="en-US" smtClean="0"/>
              <a:t>23</a:t>
            </a:fld>
            <a:endParaRPr lang="en-US"/>
          </a:p>
        </p:txBody>
      </p:sp>
    </p:spTree>
    <p:extLst>
      <p:ext uri="{BB962C8B-B14F-4D97-AF65-F5344CB8AC3E}">
        <p14:creationId xmlns:p14="http://schemas.microsoft.com/office/powerpoint/2010/main" val="3288823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When</a:t>
            </a:r>
            <a:r>
              <a:rPr lang="en-US" baseline="0" dirty="0" smtClean="0"/>
              <a:t> I began getting ready for today my list of what I thought was possible to cover kept getting smaller and smaller. I feel like there is so much that we need to do and I think initially I was trying to cram it all in at one time, but in reality this is going to take time. I was reading an article this weekend about an entire school system in Atlanta that was indicted on cheating on their state assessment…. For years. Many of the bloggers and news outlets were really bashing the quality of teachers, etc.  But this one article I read I thought really summed up what I really hope for our school. The writer went on to say, “teachers are pressured and we need to our schools away from a test based culture to one that is deeply rooted in instruction and learning.” He goes on to say that the number one place to start seeing a school that is deeply rooted in instruction and learning is for a school to have a rich curriculum that ensures quality instruction and appropriate assessment.  Currently we don’t have a rich curriculum.  Are we doing things that are effective? Absolutely! But there is something to be said about how our level of effectiveness can increase and sustain with the developing and carrying out of a rich curriculum.</a:t>
            </a:r>
          </a:p>
          <a:p>
            <a:endParaRPr lang="en-US" dirty="0"/>
          </a:p>
        </p:txBody>
      </p:sp>
      <p:sp>
        <p:nvSpPr>
          <p:cNvPr id="4" name="Slide Number Placeholder 3"/>
          <p:cNvSpPr>
            <a:spLocks noGrp="1"/>
          </p:cNvSpPr>
          <p:nvPr>
            <p:ph type="sldNum" sz="quarter" idx="10"/>
          </p:nvPr>
        </p:nvSpPr>
        <p:spPr/>
        <p:txBody>
          <a:bodyPr/>
          <a:lstStyle/>
          <a:p>
            <a:fld id="{782966AA-2816-49BF-ADC3-2CE922AD8E7A}" type="slidenum">
              <a:rPr lang="en-US" smtClean="0"/>
              <a:t>3</a:t>
            </a:fld>
            <a:endParaRPr lang="en-US"/>
          </a:p>
        </p:txBody>
      </p:sp>
    </p:spTree>
    <p:extLst>
      <p:ext uri="{BB962C8B-B14F-4D97-AF65-F5344CB8AC3E}">
        <p14:creationId xmlns:p14="http://schemas.microsoft.com/office/powerpoint/2010/main" val="10621619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Grecian Urn ; </a:t>
            </a:r>
            <a:endParaRPr lang="en-US" dirty="0"/>
          </a:p>
        </p:txBody>
      </p:sp>
      <p:sp>
        <p:nvSpPr>
          <p:cNvPr id="4" name="Slide Number Placeholder 3"/>
          <p:cNvSpPr>
            <a:spLocks noGrp="1"/>
          </p:cNvSpPr>
          <p:nvPr>
            <p:ph type="sldNum" sz="quarter" idx="10"/>
          </p:nvPr>
        </p:nvSpPr>
        <p:spPr/>
        <p:txBody>
          <a:bodyPr/>
          <a:lstStyle/>
          <a:p>
            <a:fld id="{782966AA-2816-49BF-ADC3-2CE922AD8E7A}" type="slidenum">
              <a:rPr lang="en-US" smtClean="0"/>
              <a:t>25</a:t>
            </a:fld>
            <a:endParaRPr lang="en-US"/>
          </a:p>
        </p:txBody>
      </p:sp>
    </p:spTree>
    <p:extLst>
      <p:ext uri="{BB962C8B-B14F-4D97-AF65-F5344CB8AC3E}">
        <p14:creationId xmlns:p14="http://schemas.microsoft.com/office/powerpoint/2010/main" val="123298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alternate</a:t>
            </a:r>
            <a:r>
              <a:rPr lang="en-US" baseline="0" dirty="0" smtClean="0"/>
              <a:t> algorithms! Various ways to solve the problem. Showing various ways deepens their understanding.</a:t>
            </a:r>
            <a:endParaRPr lang="en-US" dirty="0"/>
          </a:p>
        </p:txBody>
      </p:sp>
      <p:sp>
        <p:nvSpPr>
          <p:cNvPr id="4" name="Slide Number Placeholder 3"/>
          <p:cNvSpPr>
            <a:spLocks noGrp="1"/>
          </p:cNvSpPr>
          <p:nvPr>
            <p:ph type="sldNum" sz="quarter" idx="10"/>
          </p:nvPr>
        </p:nvSpPr>
        <p:spPr/>
        <p:txBody>
          <a:bodyPr/>
          <a:lstStyle/>
          <a:p>
            <a:fld id="{782966AA-2816-49BF-ADC3-2CE922AD8E7A}" type="slidenum">
              <a:rPr lang="en-US" smtClean="0"/>
              <a:t>29</a:t>
            </a:fld>
            <a:endParaRPr lang="en-US"/>
          </a:p>
        </p:txBody>
      </p:sp>
    </p:spTree>
    <p:extLst>
      <p:ext uri="{BB962C8B-B14F-4D97-AF65-F5344CB8AC3E}">
        <p14:creationId xmlns:p14="http://schemas.microsoft.com/office/powerpoint/2010/main" val="17650895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Handout; QUESTION;</a:t>
            </a:r>
            <a:r>
              <a:rPr lang="en-US" baseline="0" dirty="0" smtClean="0"/>
              <a:t> What are ways that we can get all students to this level of fluency?</a:t>
            </a:r>
            <a:endParaRPr lang="en-US" dirty="0" smtClean="0"/>
          </a:p>
          <a:p>
            <a:endParaRPr lang="en-US" dirty="0"/>
          </a:p>
        </p:txBody>
      </p:sp>
      <p:sp>
        <p:nvSpPr>
          <p:cNvPr id="4" name="Slide Number Placeholder 3"/>
          <p:cNvSpPr>
            <a:spLocks noGrp="1"/>
          </p:cNvSpPr>
          <p:nvPr>
            <p:ph type="sldNum" sz="quarter" idx="10"/>
          </p:nvPr>
        </p:nvSpPr>
        <p:spPr/>
        <p:txBody>
          <a:bodyPr/>
          <a:lstStyle/>
          <a:p>
            <a:fld id="{782966AA-2816-49BF-ADC3-2CE922AD8E7A}" type="slidenum">
              <a:rPr lang="en-US" smtClean="0"/>
              <a:t>31</a:t>
            </a:fld>
            <a:endParaRPr lang="en-US"/>
          </a:p>
        </p:txBody>
      </p:sp>
    </p:spTree>
    <p:extLst>
      <p:ext uri="{BB962C8B-B14F-4D97-AF65-F5344CB8AC3E}">
        <p14:creationId xmlns:p14="http://schemas.microsoft.com/office/powerpoint/2010/main" val="27434135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website</a:t>
            </a:r>
            <a:r>
              <a:rPr lang="en-US" baseline="0" dirty="0" smtClean="0"/>
              <a:t> again (overview)</a:t>
            </a:r>
            <a:endParaRPr lang="en-US" dirty="0"/>
          </a:p>
        </p:txBody>
      </p:sp>
      <p:sp>
        <p:nvSpPr>
          <p:cNvPr id="4" name="Slide Number Placeholder 3"/>
          <p:cNvSpPr>
            <a:spLocks noGrp="1"/>
          </p:cNvSpPr>
          <p:nvPr>
            <p:ph type="sldNum" sz="quarter" idx="10"/>
          </p:nvPr>
        </p:nvSpPr>
        <p:spPr/>
        <p:txBody>
          <a:bodyPr/>
          <a:lstStyle/>
          <a:p>
            <a:fld id="{782966AA-2816-49BF-ADC3-2CE922AD8E7A}" type="slidenum">
              <a:rPr lang="en-US" smtClean="0"/>
              <a:t>33</a:t>
            </a:fld>
            <a:endParaRPr lang="en-US"/>
          </a:p>
        </p:txBody>
      </p:sp>
    </p:spTree>
    <p:extLst>
      <p:ext uri="{BB962C8B-B14F-4D97-AF65-F5344CB8AC3E}">
        <p14:creationId xmlns:p14="http://schemas.microsoft.com/office/powerpoint/2010/main" val="14747837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TAKES</a:t>
            </a:r>
            <a:r>
              <a:rPr lang="en-US" baseline="0" dirty="0" smtClean="0"/>
              <a:t> a ton of time; but they have started the work.</a:t>
            </a:r>
            <a:endParaRPr lang="en-US" dirty="0"/>
          </a:p>
        </p:txBody>
      </p:sp>
      <p:sp>
        <p:nvSpPr>
          <p:cNvPr id="4" name="Slide Number Placeholder 3"/>
          <p:cNvSpPr>
            <a:spLocks noGrp="1"/>
          </p:cNvSpPr>
          <p:nvPr>
            <p:ph type="sldNum" sz="quarter" idx="10"/>
          </p:nvPr>
        </p:nvSpPr>
        <p:spPr/>
        <p:txBody>
          <a:bodyPr/>
          <a:lstStyle/>
          <a:p>
            <a:fld id="{782966AA-2816-49BF-ADC3-2CE922AD8E7A}" type="slidenum">
              <a:rPr lang="en-US" smtClean="0"/>
              <a:t>34</a:t>
            </a:fld>
            <a:endParaRPr lang="en-US"/>
          </a:p>
        </p:txBody>
      </p:sp>
    </p:spTree>
    <p:extLst>
      <p:ext uri="{BB962C8B-B14F-4D97-AF65-F5344CB8AC3E}">
        <p14:creationId xmlns:p14="http://schemas.microsoft.com/office/powerpoint/2010/main" val="22144796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Toggle</a:t>
            </a:r>
            <a:r>
              <a:rPr lang="en-US" baseline="0" dirty="0" smtClean="0"/>
              <a:t> over to web page and show PDF search function.</a:t>
            </a:r>
          </a:p>
          <a:p>
            <a:r>
              <a:rPr lang="en-US" baseline="0" dirty="0" smtClean="0"/>
              <a:t>Ctrl F</a:t>
            </a:r>
            <a:endParaRPr lang="en-US" dirty="0"/>
          </a:p>
        </p:txBody>
      </p:sp>
      <p:sp>
        <p:nvSpPr>
          <p:cNvPr id="4" name="Slide Number Placeholder 3"/>
          <p:cNvSpPr>
            <a:spLocks noGrp="1"/>
          </p:cNvSpPr>
          <p:nvPr>
            <p:ph type="sldNum" sz="quarter" idx="10"/>
          </p:nvPr>
        </p:nvSpPr>
        <p:spPr/>
        <p:txBody>
          <a:bodyPr/>
          <a:lstStyle/>
          <a:p>
            <a:fld id="{782966AA-2816-49BF-ADC3-2CE922AD8E7A}" type="slidenum">
              <a:rPr lang="en-US" smtClean="0"/>
              <a:t>36</a:t>
            </a:fld>
            <a:endParaRPr lang="en-US"/>
          </a:p>
        </p:txBody>
      </p:sp>
    </p:spTree>
    <p:extLst>
      <p:ext uri="{BB962C8B-B14F-4D97-AF65-F5344CB8AC3E}">
        <p14:creationId xmlns:p14="http://schemas.microsoft.com/office/powerpoint/2010/main" val="4150056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782966AA-2816-49BF-ADC3-2CE922AD8E7A}" type="slidenum">
              <a:rPr lang="en-US" smtClean="0"/>
              <a:t>4</a:t>
            </a:fld>
            <a:endParaRPr lang="en-US"/>
          </a:p>
        </p:txBody>
      </p:sp>
    </p:spTree>
    <p:extLst>
      <p:ext uri="{BB962C8B-B14F-4D97-AF65-F5344CB8AC3E}">
        <p14:creationId xmlns:p14="http://schemas.microsoft.com/office/powerpoint/2010/main" val="246735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we’ll get started today with just a quick overview of what the standards are.  First know that the Common Core State Standards have been renamed by Missouri as the Core Academic Standards.  When it is “out there” you’ll see it called the CCS or Common Core Standards, but Missouri has called them the CAS, Core Academic Standards.</a:t>
            </a:r>
          </a:p>
          <a:p>
            <a:r>
              <a:rPr lang="en-US" baseline="0" dirty="0" smtClean="0"/>
              <a:t>This video clip, gives a quick, concise view of why the standards were created and the basis from which they were built. </a:t>
            </a:r>
            <a:br>
              <a:rPr lang="en-US" baseline="0" dirty="0" smtClean="0"/>
            </a:br>
            <a:r>
              <a:rPr lang="en-US" baseline="0" dirty="0" smtClean="0"/>
              <a:t>Watch video</a:t>
            </a:r>
            <a:endParaRPr lang="en-US" dirty="0"/>
          </a:p>
        </p:txBody>
      </p:sp>
      <p:sp>
        <p:nvSpPr>
          <p:cNvPr id="4" name="Slide Number Placeholder 3"/>
          <p:cNvSpPr>
            <a:spLocks noGrp="1"/>
          </p:cNvSpPr>
          <p:nvPr>
            <p:ph type="sldNum" sz="quarter" idx="10"/>
          </p:nvPr>
        </p:nvSpPr>
        <p:spPr/>
        <p:txBody>
          <a:bodyPr/>
          <a:lstStyle/>
          <a:p>
            <a:fld id="{782966AA-2816-49BF-ADC3-2CE922AD8E7A}" type="slidenum">
              <a:rPr lang="en-US" smtClean="0"/>
              <a:t>5</a:t>
            </a:fld>
            <a:endParaRPr lang="en-US"/>
          </a:p>
        </p:txBody>
      </p:sp>
    </p:spTree>
    <p:extLst>
      <p:ext uri="{BB962C8B-B14F-4D97-AF65-F5344CB8AC3E}">
        <p14:creationId xmlns:p14="http://schemas.microsoft.com/office/powerpoint/2010/main" val="319116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States</a:t>
            </a:r>
            <a:r>
              <a:rPr lang="en-US" baseline="0" dirty="0" smtClean="0"/>
              <a:t> have the right to add standards as long as 85% of them are the CCS. MO has no plans to add additional standards.</a:t>
            </a:r>
            <a:endParaRPr lang="en-US" dirty="0"/>
          </a:p>
        </p:txBody>
      </p:sp>
      <p:sp>
        <p:nvSpPr>
          <p:cNvPr id="4" name="Slide Number Placeholder 3"/>
          <p:cNvSpPr>
            <a:spLocks noGrp="1"/>
          </p:cNvSpPr>
          <p:nvPr>
            <p:ph type="sldNum" sz="quarter" idx="10"/>
          </p:nvPr>
        </p:nvSpPr>
        <p:spPr/>
        <p:txBody>
          <a:bodyPr/>
          <a:lstStyle/>
          <a:p>
            <a:fld id="{782966AA-2816-49BF-ADC3-2CE922AD8E7A}" type="slidenum">
              <a:rPr lang="en-US" smtClean="0"/>
              <a:t>6</a:t>
            </a:fld>
            <a:endParaRPr lang="en-US"/>
          </a:p>
        </p:txBody>
      </p:sp>
    </p:spTree>
    <p:extLst>
      <p:ext uri="{BB962C8B-B14F-4D97-AF65-F5344CB8AC3E}">
        <p14:creationId xmlns:p14="http://schemas.microsoft.com/office/powerpoint/2010/main" val="521097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a:t>
            </a:r>
            <a:r>
              <a:rPr lang="en-US" baseline="0" dirty="0" smtClean="0"/>
              <a:t> time I go to the DESE website or check my box… there is SOME sort of resources. Several of the meetings I have gone to have cautioned…Buyer beware! Just because something says that they are aligned to the common core does not mean that it is. Many of the textbooks that say they were “aligned” became “aligned” before the standards even came out.  Not that there are not great resources out there, we are going to highlight some of them later this morning.  But I did want to show you this new webpage that I created to house some of the things we will be doing. I will be putting things on the server, etc. But I just thought this would be an easier place to locate and well, I can add things to it from the comfort of my home!  FLIP CHARTS; pass around.</a:t>
            </a:r>
            <a:endParaRPr lang="en-US" dirty="0"/>
          </a:p>
        </p:txBody>
      </p:sp>
      <p:sp>
        <p:nvSpPr>
          <p:cNvPr id="4" name="Slide Number Placeholder 3"/>
          <p:cNvSpPr>
            <a:spLocks noGrp="1"/>
          </p:cNvSpPr>
          <p:nvPr>
            <p:ph type="sldNum" sz="quarter" idx="10"/>
          </p:nvPr>
        </p:nvSpPr>
        <p:spPr/>
        <p:txBody>
          <a:bodyPr/>
          <a:lstStyle/>
          <a:p>
            <a:fld id="{782966AA-2816-49BF-ADC3-2CE922AD8E7A}" type="slidenum">
              <a:rPr lang="en-US" smtClean="0"/>
              <a:t>10</a:t>
            </a:fld>
            <a:endParaRPr lang="en-US"/>
          </a:p>
        </p:txBody>
      </p:sp>
    </p:spTree>
    <p:extLst>
      <p:ext uri="{BB962C8B-B14F-4D97-AF65-F5344CB8AC3E}">
        <p14:creationId xmlns:p14="http://schemas.microsoft.com/office/powerpoint/2010/main" val="1800987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take a look</a:t>
            </a:r>
            <a:r>
              <a:rPr lang="en-US" baseline="0" dirty="0" smtClean="0"/>
              <a:t> at the document itself. You can see that I have put the dividers in your binders.  They are separating the MATH, THE ELA, and the APPENDICES A, B, and C.  Let’s take a minute and you can label those tabs with the labels that are on your table. The first one is MATH CAS, ELA CAS and then APPENDIX A, B, C. </a:t>
            </a:r>
          </a:p>
          <a:p>
            <a:endParaRPr lang="en-US" baseline="0" dirty="0" smtClean="0"/>
          </a:p>
          <a:p>
            <a:r>
              <a:rPr lang="en-US" baseline="0" dirty="0" smtClean="0"/>
              <a:t>Now that you have labeled your document lets talk about two misconceptions that are out there. The standards are not our objectives. We need to deconstruct these standards so that we know what we are supposed to be addressing.  </a:t>
            </a:r>
          </a:p>
          <a:p>
            <a:endParaRPr lang="en-US" baseline="0" dirty="0" smtClean="0"/>
          </a:p>
          <a:p>
            <a:r>
              <a:rPr lang="en-US" baseline="0" dirty="0" smtClean="0"/>
              <a:t>Look at Career Anchor Standards</a:t>
            </a:r>
          </a:p>
          <a:p>
            <a:r>
              <a:rPr lang="en-US" baseline="0" dirty="0" smtClean="0"/>
              <a:t>Look at Standards for Math. Practice</a:t>
            </a:r>
          </a:p>
          <a:p>
            <a:r>
              <a:rPr lang="en-US" baseline="0" dirty="0" smtClean="0"/>
              <a:t>NEW: Learning target and depth of knowledge. As we work with deconstructing the standards we will see how these two things come into play and are really what makes the CAS set apart from the GLEs. Yes, we are still covering much of the same “things” but how and when we are going to do it really has changed and as the video mentioned is really  a new wave in education. We are not just assigning new names to old things. We are going to have to teach differently, assess differently, and approach how we manage our instruction.</a:t>
            </a:r>
            <a:endParaRPr lang="en-US" dirty="0"/>
          </a:p>
        </p:txBody>
      </p:sp>
      <p:sp>
        <p:nvSpPr>
          <p:cNvPr id="4" name="Slide Number Placeholder 3"/>
          <p:cNvSpPr>
            <a:spLocks noGrp="1"/>
          </p:cNvSpPr>
          <p:nvPr>
            <p:ph type="sldNum" sz="quarter" idx="10"/>
          </p:nvPr>
        </p:nvSpPr>
        <p:spPr/>
        <p:txBody>
          <a:bodyPr/>
          <a:lstStyle/>
          <a:p>
            <a:fld id="{782966AA-2816-49BF-ADC3-2CE922AD8E7A}" type="slidenum">
              <a:rPr lang="en-US" smtClean="0"/>
              <a:t>11</a:t>
            </a:fld>
            <a:endParaRPr lang="en-US"/>
          </a:p>
        </p:txBody>
      </p:sp>
    </p:spTree>
    <p:extLst>
      <p:ext uri="{BB962C8B-B14F-4D97-AF65-F5344CB8AC3E}">
        <p14:creationId xmlns:p14="http://schemas.microsoft.com/office/powerpoint/2010/main" val="1263314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Introduction; read</a:t>
            </a:r>
            <a:r>
              <a:rPr lang="en-US" baseline="0" dirty="0" smtClean="0"/>
              <a:t> pages 3-4 to yourself. Talk to your group/ share out</a:t>
            </a:r>
          </a:p>
          <a:p>
            <a:r>
              <a:rPr lang="en-US" baseline="0" dirty="0" smtClean="0"/>
              <a:t>Progressions document, Math CAS (use tabs if you want to tab off where your grade is or every grade… whatever you want to do. The introduction is followed by the standards for Math Practice which we will discuss in greater detail later.</a:t>
            </a:r>
          </a:p>
        </p:txBody>
      </p:sp>
      <p:sp>
        <p:nvSpPr>
          <p:cNvPr id="4" name="Slide Number Placeholder 3"/>
          <p:cNvSpPr>
            <a:spLocks noGrp="1"/>
          </p:cNvSpPr>
          <p:nvPr>
            <p:ph type="sldNum" sz="quarter" idx="10"/>
          </p:nvPr>
        </p:nvSpPr>
        <p:spPr/>
        <p:txBody>
          <a:bodyPr/>
          <a:lstStyle/>
          <a:p>
            <a:fld id="{782966AA-2816-49BF-ADC3-2CE922AD8E7A}" type="slidenum">
              <a:rPr lang="en-US" smtClean="0"/>
              <a:t>12</a:t>
            </a:fld>
            <a:endParaRPr lang="en-US"/>
          </a:p>
        </p:txBody>
      </p:sp>
    </p:spTree>
    <p:extLst>
      <p:ext uri="{BB962C8B-B14F-4D97-AF65-F5344CB8AC3E}">
        <p14:creationId xmlns:p14="http://schemas.microsoft.com/office/powerpoint/2010/main" val="3562440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 examine this document we are going to see that there are three main shifts that we</a:t>
            </a:r>
            <a:r>
              <a:rPr lang="en-US" baseline="0" dirty="0" smtClean="0"/>
              <a:t> will see. </a:t>
            </a:r>
            <a:endParaRPr lang="en-US" dirty="0"/>
          </a:p>
        </p:txBody>
      </p:sp>
      <p:sp>
        <p:nvSpPr>
          <p:cNvPr id="4" name="Slide Number Placeholder 3"/>
          <p:cNvSpPr>
            <a:spLocks noGrp="1"/>
          </p:cNvSpPr>
          <p:nvPr>
            <p:ph type="sldNum" sz="quarter" idx="10"/>
          </p:nvPr>
        </p:nvSpPr>
        <p:spPr/>
        <p:txBody>
          <a:bodyPr/>
          <a:lstStyle/>
          <a:p>
            <a:fld id="{782966AA-2816-49BF-ADC3-2CE922AD8E7A}" type="slidenum">
              <a:rPr lang="en-US" smtClean="0"/>
              <a:t>13</a:t>
            </a:fld>
            <a:endParaRPr lang="en-US"/>
          </a:p>
        </p:txBody>
      </p:sp>
    </p:spTree>
    <p:extLst>
      <p:ext uri="{BB962C8B-B14F-4D97-AF65-F5344CB8AC3E}">
        <p14:creationId xmlns:p14="http://schemas.microsoft.com/office/powerpoint/2010/main" val="1663096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736B3BB-44EF-4CFD-AD6B-0577ADC1A631}" type="datetimeFigureOut">
              <a:rPr lang="en-US" smtClean="0"/>
              <a:t>4/21/2013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B5BBBD-B817-4CF8-AF39-BF8F59C57910}" type="slidenum">
              <a:rPr lang="en-US" smtClean="0"/>
              <a:t>‹#›</a:t>
            </a:fld>
            <a:endParaRPr lang="en-US"/>
          </a:p>
        </p:txBody>
      </p:sp>
    </p:spTree>
    <p:extLst>
      <p:ext uri="{BB962C8B-B14F-4D97-AF65-F5344CB8AC3E}">
        <p14:creationId xmlns:p14="http://schemas.microsoft.com/office/powerpoint/2010/main" val="3722185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36B3BB-44EF-4CFD-AD6B-0577ADC1A631}" type="datetimeFigureOut">
              <a:rPr lang="en-US" smtClean="0"/>
              <a:t>4/21/2013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B5BBBD-B817-4CF8-AF39-BF8F59C57910}" type="slidenum">
              <a:rPr lang="en-US" smtClean="0"/>
              <a:t>‹#›</a:t>
            </a:fld>
            <a:endParaRPr lang="en-US"/>
          </a:p>
        </p:txBody>
      </p:sp>
    </p:spTree>
    <p:extLst>
      <p:ext uri="{BB962C8B-B14F-4D97-AF65-F5344CB8AC3E}">
        <p14:creationId xmlns:p14="http://schemas.microsoft.com/office/powerpoint/2010/main" val="3008432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36B3BB-44EF-4CFD-AD6B-0577ADC1A631}" type="datetimeFigureOut">
              <a:rPr lang="en-US" smtClean="0"/>
              <a:t>4/21/2013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B5BBBD-B817-4CF8-AF39-BF8F59C57910}" type="slidenum">
              <a:rPr lang="en-US" smtClean="0"/>
              <a:t>‹#›</a:t>
            </a:fld>
            <a:endParaRPr lang="en-US"/>
          </a:p>
        </p:txBody>
      </p:sp>
    </p:spTree>
    <p:extLst>
      <p:ext uri="{BB962C8B-B14F-4D97-AF65-F5344CB8AC3E}">
        <p14:creationId xmlns:p14="http://schemas.microsoft.com/office/powerpoint/2010/main" val="3597192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36B3BB-44EF-4CFD-AD6B-0577ADC1A631}" type="datetimeFigureOut">
              <a:rPr lang="en-US" smtClean="0"/>
              <a:t>4/21/2013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B5BBBD-B817-4CF8-AF39-BF8F59C57910}" type="slidenum">
              <a:rPr lang="en-US" smtClean="0"/>
              <a:t>‹#›</a:t>
            </a:fld>
            <a:endParaRPr lang="en-US"/>
          </a:p>
        </p:txBody>
      </p:sp>
    </p:spTree>
    <p:extLst>
      <p:ext uri="{BB962C8B-B14F-4D97-AF65-F5344CB8AC3E}">
        <p14:creationId xmlns:p14="http://schemas.microsoft.com/office/powerpoint/2010/main" val="3616560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36B3BB-44EF-4CFD-AD6B-0577ADC1A631}" type="datetimeFigureOut">
              <a:rPr lang="en-US" smtClean="0"/>
              <a:t>4/21/2013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B5BBBD-B817-4CF8-AF39-BF8F59C57910}" type="slidenum">
              <a:rPr lang="en-US" smtClean="0"/>
              <a:t>‹#›</a:t>
            </a:fld>
            <a:endParaRPr lang="en-US"/>
          </a:p>
        </p:txBody>
      </p:sp>
    </p:spTree>
    <p:extLst>
      <p:ext uri="{BB962C8B-B14F-4D97-AF65-F5344CB8AC3E}">
        <p14:creationId xmlns:p14="http://schemas.microsoft.com/office/powerpoint/2010/main" val="1738424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736B3BB-44EF-4CFD-AD6B-0577ADC1A631}" type="datetimeFigureOut">
              <a:rPr lang="en-US" smtClean="0"/>
              <a:t>4/21/2013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B5BBBD-B817-4CF8-AF39-BF8F59C57910}" type="slidenum">
              <a:rPr lang="en-US" smtClean="0"/>
              <a:t>‹#›</a:t>
            </a:fld>
            <a:endParaRPr lang="en-US"/>
          </a:p>
        </p:txBody>
      </p:sp>
    </p:spTree>
    <p:extLst>
      <p:ext uri="{BB962C8B-B14F-4D97-AF65-F5344CB8AC3E}">
        <p14:creationId xmlns:p14="http://schemas.microsoft.com/office/powerpoint/2010/main" val="1851768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736B3BB-44EF-4CFD-AD6B-0577ADC1A631}" type="datetimeFigureOut">
              <a:rPr lang="en-US" smtClean="0"/>
              <a:t>4/21/2013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B5BBBD-B817-4CF8-AF39-BF8F59C57910}" type="slidenum">
              <a:rPr lang="en-US" smtClean="0"/>
              <a:t>‹#›</a:t>
            </a:fld>
            <a:endParaRPr lang="en-US"/>
          </a:p>
        </p:txBody>
      </p:sp>
    </p:spTree>
    <p:extLst>
      <p:ext uri="{BB962C8B-B14F-4D97-AF65-F5344CB8AC3E}">
        <p14:creationId xmlns:p14="http://schemas.microsoft.com/office/powerpoint/2010/main" val="3941777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736B3BB-44EF-4CFD-AD6B-0577ADC1A631}" type="datetimeFigureOut">
              <a:rPr lang="en-US" smtClean="0"/>
              <a:t>4/21/2013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B5BBBD-B817-4CF8-AF39-BF8F59C57910}" type="slidenum">
              <a:rPr lang="en-US" smtClean="0"/>
              <a:t>‹#›</a:t>
            </a:fld>
            <a:endParaRPr lang="en-US"/>
          </a:p>
        </p:txBody>
      </p:sp>
    </p:spTree>
    <p:extLst>
      <p:ext uri="{BB962C8B-B14F-4D97-AF65-F5344CB8AC3E}">
        <p14:creationId xmlns:p14="http://schemas.microsoft.com/office/powerpoint/2010/main" val="3456046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36B3BB-44EF-4CFD-AD6B-0577ADC1A631}" type="datetimeFigureOut">
              <a:rPr lang="en-US" smtClean="0"/>
              <a:t>4/21/2013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B5BBBD-B817-4CF8-AF39-BF8F59C57910}" type="slidenum">
              <a:rPr lang="en-US" smtClean="0"/>
              <a:t>‹#›</a:t>
            </a:fld>
            <a:endParaRPr lang="en-US"/>
          </a:p>
        </p:txBody>
      </p:sp>
    </p:spTree>
    <p:extLst>
      <p:ext uri="{BB962C8B-B14F-4D97-AF65-F5344CB8AC3E}">
        <p14:creationId xmlns:p14="http://schemas.microsoft.com/office/powerpoint/2010/main" val="4210157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36B3BB-44EF-4CFD-AD6B-0577ADC1A631}" type="datetimeFigureOut">
              <a:rPr lang="en-US" smtClean="0"/>
              <a:t>4/21/2013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B5BBBD-B817-4CF8-AF39-BF8F59C57910}" type="slidenum">
              <a:rPr lang="en-US" smtClean="0"/>
              <a:t>‹#›</a:t>
            </a:fld>
            <a:endParaRPr lang="en-US"/>
          </a:p>
        </p:txBody>
      </p:sp>
    </p:spTree>
    <p:extLst>
      <p:ext uri="{BB962C8B-B14F-4D97-AF65-F5344CB8AC3E}">
        <p14:creationId xmlns:p14="http://schemas.microsoft.com/office/powerpoint/2010/main" val="4025593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36B3BB-44EF-4CFD-AD6B-0577ADC1A631}" type="datetimeFigureOut">
              <a:rPr lang="en-US" smtClean="0"/>
              <a:t>4/21/2013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B5BBBD-B817-4CF8-AF39-BF8F59C57910}" type="slidenum">
              <a:rPr lang="en-US" smtClean="0"/>
              <a:t>‹#›</a:t>
            </a:fld>
            <a:endParaRPr lang="en-US"/>
          </a:p>
        </p:txBody>
      </p:sp>
    </p:spTree>
    <p:extLst>
      <p:ext uri="{BB962C8B-B14F-4D97-AF65-F5344CB8AC3E}">
        <p14:creationId xmlns:p14="http://schemas.microsoft.com/office/powerpoint/2010/main" val="2579937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36B3BB-44EF-4CFD-AD6B-0577ADC1A631}" type="datetimeFigureOut">
              <a:rPr lang="en-US" smtClean="0"/>
              <a:t>4/21/2013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B5BBBD-B817-4CF8-AF39-BF8F59C57910}" type="slidenum">
              <a:rPr lang="en-US" smtClean="0"/>
              <a:t>‹#›</a:t>
            </a:fld>
            <a:endParaRPr lang="en-US"/>
          </a:p>
        </p:txBody>
      </p:sp>
    </p:spTree>
    <p:extLst>
      <p:ext uri="{BB962C8B-B14F-4D97-AF65-F5344CB8AC3E}">
        <p14:creationId xmlns:p14="http://schemas.microsoft.com/office/powerpoint/2010/main" val="262600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elscurriculum.weebly.co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illustrativemathematics.org/"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illustrativemathematics.org/standards/practice"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www.illustrativemathematics.or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8.wmf"/></Relationships>
</file>

<file path=ppt/slides/_rels/slide26.xml.rels><?xml version="1.0" encoding="UTF-8" standalone="yes"?>
<Relationships xmlns="http://schemas.openxmlformats.org/package/2006/relationships"><Relationship Id="rId3" Type="http://schemas.openxmlformats.org/officeDocument/2006/relationships/hyperlink" Target="http://www.illustrativemathematics.org/" TargetMode="External"/><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hyperlink" Target="http://illuminations.nctm.org/Lessons.aspx"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NR=1&amp;v=5s0rRk9sER0&amp;feature=endscreen"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 Morning</a:t>
            </a:r>
            <a:endParaRPr lang="en-US" dirty="0"/>
          </a:p>
        </p:txBody>
      </p:sp>
      <p:sp>
        <p:nvSpPr>
          <p:cNvPr id="3" name="Content Placeholder 2"/>
          <p:cNvSpPr>
            <a:spLocks noGrp="1"/>
          </p:cNvSpPr>
          <p:nvPr>
            <p:ph idx="1"/>
          </p:nvPr>
        </p:nvSpPr>
        <p:spPr/>
        <p:txBody>
          <a:bodyPr/>
          <a:lstStyle/>
          <a:p>
            <a:r>
              <a:rPr lang="en-US" dirty="0" smtClean="0"/>
              <a:t>Please get your materials from the back table</a:t>
            </a:r>
          </a:p>
          <a:p>
            <a:r>
              <a:rPr lang="en-US" dirty="0" smtClean="0"/>
              <a:t>Thank you for sitting in grade-level groups.  </a:t>
            </a:r>
          </a:p>
          <a:p>
            <a:r>
              <a:rPr lang="en-US" dirty="0" smtClean="0"/>
              <a:t>Non-grade level staff please choose one of the groups to sit and collaborate with today.</a:t>
            </a:r>
          </a:p>
          <a:p>
            <a:pPr marL="0" indent="0">
              <a:buNone/>
            </a:pPr>
            <a:r>
              <a:rPr lang="en-US"/>
              <a:t>	</a:t>
            </a:r>
            <a:r>
              <a:rPr lang="en-US" smtClean="0"/>
              <a:t>		(K-2</a:t>
            </a:r>
            <a:r>
              <a:rPr lang="en-US" dirty="0" smtClean="0"/>
              <a:t>, 3-5, </a:t>
            </a:r>
            <a:r>
              <a:rPr lang="en-US" smtClean="0"/>
              <a:t>6-8)</a:t>
            </a:r>
            <a:endParaRPr lang="en-US" dirty="0" smtClean="0"/>
          </a:p>
          <a:p>
            <a:endParaRPr lang="en-US" dirty="0"/>
          </a:p>
          <a:p>
            <a:pPr marL="0" indent="0" algn="ctr">
              <a:buNone/>
            </a:pPr>
            <a:r>
              <a:rPr lang="en-US" dirty="0" smtClean="0"/>
              <a:t>You should have a binder and manila folder.</a:t>
            </a:r>
            <a:endParaRPr lang="en-US" dirty="0"/>
          </a:p>
        </p:txBody>
      </p:sp>
      <p:pic>
        <p:nvPicPr>
          <p:cNvPr id="1026" name="Picture 2" descr="C:\Documents and Settings\syoder\Local Settings\Temporary Internet Files\Content.IE5\ETICMS4F\MC90043820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0" y="-152400"/>
            <a:ext cx="1825625"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50267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Available</a:t>
            </a:r>
            <a:endParaRPr lang="en-US" dirty="0"/>
          </a:p>
        </p:txBody>
      </p:sp>
      <p:sp>
        <p:nvSpPr>
          <p:cNvPr id="3" name="Content Placeholder 2"/>
          <p:cNvSpPr>
            <a:spLocks noGrp="1"/>
          </p:cNvSpPr>
          <p:nvPr>
            <p:ph idx="1"/>
          </p:nvPr>
        </p:nvSpPr>
        <p:spPr/>
        <p:txBody>
          <a:bodyPr>
            <a:normAutofit/>
          </a:bodyPr>
          <a:lstStyle/>
          <a:p>
            <a:pPr marL="0" indent="0">
              <a:buNone/>
            </a:pPr>
            <a:endParaRPr lang="en-US" sz="1400" dirty="0"/>
          </a:p>
          <a:p>
            <a:r>
              <a:rPr lang="en-US" dirty="0" smtClean="0"/>
              <a:t>DESE Website</a:t>
            </a:r>
          </a:p>
          <a:p>
            <a:r>
              <a:rPr lang="en-US" dirty="0" smtClean="0">
                <a:hlinkClick r:id="rId3"/>
              </a:rPr>
              <a:t>East Lynne Curriculum &amp; Instruction Webpage</a:t>
            </a:r>
            <a:endParaRPr lang="en-US" dirty="0" smtClean="0"/>
          </a:p>
          <a:p>
            <a:r>
              <a:rPr lang="en-US" dirty="0" smtClean="0"/>
              <a:t>Getting resources everyday</a:t>
            </a:r>
          </a:p>
          <a:p>
            <a:r>
              <a:rPr lang="en-US" dirty="0" smtClean="0"/>
              <a:t>Various Online Tools</a:t>
            </a:r>
            <a:endParaRPr lang="en-US" dirty="0"/>
          </a:p>
          <a:p>
            <a:endParaRPr lang="en-US" sz="1400" dirty="0" smtClean="0">
              <a:hlinkClick r:id="rId4"/>
            </a:endParaRPr>
          </a:p>
          <a:p>
            <a:endParaRPr lang="en-US" sz="1400" dirty="0">
              <a:hlinkClick r:id="rId4"/>
            </a:endParaRPr>
          </a:p>
          <a:p>
            <a:pPr marL="0" indent="0">
              <a:buNone/>
            </a:pPr>
            <a:endParaRPr lang="en-US" sz="1400" dirty="0" smtClean="0">
              <a:hlinkClick r:id="rId4"/>
            </a:endParaRPr>
          </a:p>
          <a:p>
            <a:endParaRPr lang="en-US" sz="1400" dirty="0">
              <a:hlinkClick r:id="rId4"/>
            </a:endParaRPr>
          </a:p>
          <a:p>
            <a:pPr marL="0" indent="0">
              <a:buNone/>
            </a:pPr>
            <a:endParaRPr lang="en-US" sz="1400" dirty="0" smtClean="0">
              <a:hlinkClick r:id="rId4"/>
            </a:endParaRPr>
          </a:p>
        </p:txBody>
      </p:sp>
    </p:spTree>
    <p:extLst>
      <p:ext uri="{BB962C8B-B14F-4D97-AF65-F5344CB8AC3E}">
        <p14:creationId xmlns:p14="http://schemas.microsoft.com/office/powerpoint/2010/main" val="37776735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Misconceptions &amp; Clarifications</a:t>
            </a:r>
            <a:endParaRPr lang="en-US" dirty="0"/>
          </a:p>
        </p:txBody>
      </p:sp>
      <p:sp>
        <p:nvSpPr>
          <p:cNvPr id="3" name="Content Placeholder 2"/>
          <p:cNvSpPr>
            <a:spLocks noGrp="1"/>
          </p:cNvSpPr>
          <p:nvPr>
            <p:ph idx="1"/>
          </p:nvPr>
        </p:nvSpPr>
        <p:spPr>
          <a:xfrm>
            <a:off x="304800" y="1219200"/>
            <a:ext cx="8534400" cy="4906963"/>
          </a:xfrm>
        </p:spPr>
        <p:txBody>
          <a:bodyPr>
            <a:normAutofit lnSpcReduction="10000"/>
          </a:bodyPr>
          <a:lstStyle/>
          <a:p>
            <a:pPr marL="0" indent="0">
              <a:buNone/>
            </a:pPr>
            <a:r>
              <a:rPr lang="en-US" sz="2400" u="sng" dirty="0" smtClean="0"/>
              <a:t>Misconceptions</a:t>
            </a:r>
            <a:r>
              <a:rPr lang="en-US" sz="2400" dirty="0" smtClean="0"/>
              <a:t>  and </a:t>
            </a:r>
            <a:r>
              <a:rPr lang="en-US" sz="2400" b="1" dirty="0" smtClean="0">
                <a:solidFill>
                  <a:schemeClr val="accent6">
                    <a:lumMod val="75000"/>
                  </a:schemeClr>
                </a:solidFill>
              </a:rPr>
              <a:t>Clarifications</a:t>
            </a:r>
          </a:p>
          <a:p>
            <a:pPr marL="0" indent="0">
              <a:buNone/>
            </a:pPr>
            <a:r>
              <a:rPr lang="en-US" sz="2400" dirty="0" smtClean="0"/>
              <a:t>1. </a:t>
            </a:r>
            <a:r>
              <a:rPr lang="en-US" sz="2400" u="sng" dirty="0" smtClean="0"/>
              <a:t>Standards are our objectives and what we are to teach</a:t>
            </a:r>
            <a:r>
              <a:rPr lang="en-US" sz="2400" u="sng" dirty="0"/>
              <a:t>.</a:t>
            </a:r>
            <a:endParaRPr lang="en-US" sz="2400" u="sng" dirty="0" smtClean="0"/>
          </a:p>
          <a:p>
            <a:pPr marL="0" indent="0">
              <a:buNone/>
            </a:pPr>
            <a:r>
              <a:rPr lang="en-US" sz="2400" b="1" i="1" dirty="0" smtClean="0">
                <a:solidFill>
                  <a:schemeClr val="accent6">
                    <a:lumMod val="75000"/>
                  </a:schemeClr>
                </a:solidFill>
              </a:rPr>
              <a:t>The skills embedded within the standard is what should drive what we teach and how we assess</a:t>
            </a:r>
            <a:r>
              <a:rPr lang="en-US" sz="2400" b="1" dirty="0" smtClean="0">
                <a:solidFill>
                  <a:schemeClr val="accent6">
                    <a:lumMod val="75000"/>
                  </a:schemeClr>
                </a:solidFill>
              </a:rPr>
              <a:t>.</a:t>
            </a:r>
          </a:p>
          <a:p>
            <a:pPr marL="0" indent="0">
              <a:buNone/>
            </a:pPr>
            <a:r>
              <a:rPr lang="en-US" sz="2400" dirty="0" smtClean="0"/>
              <a:t>2. </a:t>
            </a:r>
            <a:r>
              <a:rPr lang="en-US" sz="2400" u="sng" dirty="0" smtClean="0"/>
              <a:t>The CAS are the same thing as the GLEs… just stated differently.</a:t>
            </a:r>
          </a:p>
          <a:p>
            <a:pPr marL="0" indent="0">
              <a:buNone/>
            </a:pPr>
            <a:r>
              <a:rPr lang="en-US" sz="2400" b="1" i="1" dirty="0" smtClean="0">
                <a:solidFill>
                  <a:schemeClr val="accent6">
                    <a:lumMod val="75000"/>
                  </a:schemeClr>
                </a:solidFill>
              </a:rPr>
              <a:t>2/3 is aligned; 1/3 is not aligned.  The different and NEW elements of the CAS (and what we need to focus building our instruction and assessment around )are:</a:t>
            </a:r>
            <a:endParaRPr lang="en-US" sz="2400" b="1" i="1" dirty="0" smtClean="0">
              <a:solidFill>
                <a:schemeClr val="accent6"/>
              </a:solidFill>
            </a:endParaRPr>
          </a:p>
          <a:p>
            <a:pPr marL="1314450" lvl="2" indent="-514350">
              <a:buFont typeface="+mj-lt"/>
              <a:buAutoNum type="arabicPeriod"/>
            </a:pPr>
            <a:r>
              <a:rPr lang="en-US" dirty="0">
                <a:solidFill>
                  <a:schemeClr val="accent6">
                    <a:lumMod val="75000"/>
                  </a:schemeClr>
                </a:solidFill>
              </a:rPr>
              <a:t>Career Anchor </a:t>
            </a:r>
            <a:r>
              <a:rPr lang="en-US" dirty="0" smtClean="0">
                <a:solidFill>
                  <a:schemeClr val="accent6">
                    <a:lumMod val="75000"/>
                  </a:schemeClr>
                </a:solidFill>
              </a:rPr>
              <a:t>Standards for ELA</a:t>
            </a:r>
            <a:endParaRPr lang="en-US" dirty="0">
              <a:solidFill>
                <a:schemeClr val="accent6">
                  <a:lumMod val="75000"/>
                </a:schemeClr>
              </a:solidFill>
            </a:endParaRPr>
          </a:p>
          <a:p>
            <a:pPr marL="1314450" lvl="2" indent="-514350">
              <a:buFont typeface="+mj-lt"/>
              <a:buAutoNum type="arabicPeriod"/>
            </a:pPr>
            <a:r>
              <a:rPr lang="en-US" dirty="0" smtClean="0">
                <a:solidFill>
                  <a:schemeClr val="accent6">
                    <a:lumMod val="75000"/>
                  </a:schemeClr>
                </a:solidFill>
              </a:rPr>
              <a:t>Standards for Mathematical Practices</a:t>
            </a:r>
            <a:endParaRPr lang="en-US" dirty="0">
              <a:solidFill>
                <a:schemeClr val="accent6">
                  <a:lumMod val="75000"/>
                </a:schemeClr>
              </a:solidFill>
            </a:endParaRPr>
          </a:p>
          <a:p>
            <a:pPr marL="1314450" lvl="2" indent="-514350">
              <a:buFont typeface="+mj-lt"/>
              <a:buAutoNum type="arabicPeriod"/>
            </a:pPr>
            <a:r>
              <a:rPr lang="en-US" dirty="0">
                <a:solidFill>
                  <a:schemeClr val="accent6">
                    <a:lumMod val="75000"/>
                  </a:schemeClr>
                </a:solidFill>
              </a:rPr>
              <a:t>Learning </a:t>
            </a:r>
            <a:r>
              <a:rPr lang="en-US" dirty="0" smtClean="0">
                <a:solidFill>
                  <a:schemeClr val="accent6">
                    <a:lumMod val="75000"/>
                  </a:schemeClr>
                </a:solidFill>
              </a:rPr>
              <a:t>Targets </a:t>
            </a:r>
          </a:p>
          <a:p>
            <a:pPr marL="1314450" lvl="2" indent="-514350">
              <a:buFont typeface="+mj-lt"/>
              <a:buAutoNum type="arabicPeriod"/>
            </a:pPr>
            <a:r>
              <a:rPr lang="en-US" dirty="0" smtClean="0">
                <a:solidFill>
                  <a:schemeClr val="accent6">
                    <a:lumMod val="75000"/>
                  </a:schemeClr>
                </a:solidFill>
              </a:rPr>
              <a:t>Depth of Knowledge</a:t>
            </a:r>
            <a:endParaRPr lang="en-US" dirty="0">
              <a:solidFill>
                <a:schemeClr val="accent6">
                  <a:lumMod val="75000"/>
                </a:schemeClr>
              </a:solidFill>
            </a:endParaRPr>
          </a:p>
          <a:p>
            <a:pPr marL="0" indent="0">
              <a:buNone/>
            </a:pPr>
            <a:endParaRPr lang="en-US" sz="2400" i="1" dirty="0">
              <a:solidFill>
                <a:schemeClr val="accent6"/>
              </a:solidFill>
            </a:endParaRPr>
          </a:p>
        </p:txBody>
      </p:sp>
    </p:spTree>
    <p:extLst>
      <p:ext uri="{BB962C8B-B14F-4D97-AF65-F5344CB8AC3E}">
        <p14:creationId xmlns:p14="http://schemas.microsoft.com/office/powerpoint/2010/main" val="6938427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focus: MATH CAS</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GOALS</a:t>
            </a:r>
            <a:r>
              <a:rPr lang="en-US" dirty="0" smtClean="0"/>
              <a:t>:</a:t>
            </a:r>
          </a:p>
          <a:p>
            <a:pPr lvl="1"/>
            <a:r>
              <a:rPr lang="en-US" dirty="0" smtClean="0"/>
              <a:t>Introduction</a:t>
            </a:r>
          </a:p>
          <a:p>
            <a:pPr lvl="3"/>
            <a:r>
              <a:rPr lang="en-US" dirty="0" smtClean="0"/>
              <a:t>Read introduction</a:t>
            </a:r>
          </a:p>
          <a:p>
            <a:pPr lvl="3"/>
            <a:r>
              <a:rPr lang="en-US" dirty="0" smtClean="0"/>
              <a:t>Choose ONE thing to share out in your group that you think is important, was a new idea you hadn’t considered, you have a question about, confirms what you already know</a:t>
            </a:r>
            <a:endParaRPr lang="en-US" dirty="0" smtClean="0"/>
          </a:p>
          <a:p>
            <a:pPr lvl="1"/>
            <a:r>
              <a:rPr lang="en-US" dirty="0" smtClean="0"/>
              <a:t>See and understand the document</a:t>
            </a:r>
          </a:p>
          <a:p>
            <a:pPr lvl="1"/>
            <a:r>
              <a:rPr lang="en-US" dirty="0" smtClean="0"/>
              <a:t>See and understand the resources available</a:t>
            </a:r>
          </a:p>
          <a:p>
            <a:pPr lvl="1"/>
            <a:r>
              <a:rPr lang="en-US" dirty="0" smtClean="0"/>
              <a:t>Analyze what’s there and what changes have been made to our standards</a:t>
            </a:r>
          </a:p>
          <a:p>
            <a:pPr lvl="1"/>
            <a:r>
              <a:rPr lang="en-US" dirty="0" smtClean="0"/>
              <a:t>Evaluate our instructional and assessment practices</a:t>
            </a:r>
          </a:p>
          <a:p>
            <a:pPr lvl="1"/>
            <a:endParaRPr lang="en-US" dirty="0" smtClean="0"/>
          </a:p>
          <a:p>
            <a:pPr lvl="1"/>
            <a:endParaRPr lang="en-US" dirty="0"/>
          </a:p>
        </p:txBody>
      </p:sp>
    </p:spTree>
    <p:extLst>
      <p:ext uri="{BB962C8B-B14F-4D97-AF65-F5344CB8AC3E}">
        <p14:creationId xmlns:p14="http://schemas.microsoft.com/office/powerpoint/2010/main" val="16823505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Major Shifts</a:t>
            </a:r>
            <a:endParaRPr lang="en-US" dirty="0"/>
          </a:p>
        </p:txBody>
      </p:sp>
      <p:sp>
        <p:nvSpPr>
          <p:cNvPr id="3" name="Content Placeholder 2"/>
          <p:cNvSpPr>
            <a:spLocks noGrp="1"/>
          </p:cNvSpPr>
          <p:nvPr>
            <p:ph idx="1"/>
          </p:nvPr>
        </p:nvSpPr>
        <p:spPr/>
        <p:txBody>
          <a:bodyPr/>
          <a:lstStyle/>
          <a:p>
            <a:endParaRPr lang="en-US" dirty="0" smtClean="0"/>
          </a:p>
          <a:p>
            <a:r>
              <a:rPr lang="en-US" dirty="0" smtClean="0"/>
              <a:t>FOCUS</a:t>
            </a:r>
          </a:p>
          <a:p>
            <a:r>
              <a:rPr lang="en-US" dirty="0" smtClean="0"/>
              <a:t>COHERENCE</a:t>
            </a:r>
          </a:p>
          <a:p>
            <a:r>
              <a:rPr lang="en-US" dirty="0" smtClean="0"/>
              <a:t>RIGOR</a:t>
            </a:r>
          </a:p>
          <a:p>
            <a:pPr marL="0" indent="0">
              <a:buNone/>
            </a:pPr>
            <a:endParaRPr lang="en-US" dirty="0"/>
          </a:p>
        </p:txBody>
      </p:sp>
    </p:spTree>
    <p:extLst>
      <p:ext uri="{BB962C8B-B14F-4D97-AF65-F5344CB8AC3E}">
        <p14:creationId xmlns:p14="http://schemas.microsoft.com/office/powerpoint/2010/main" val="3214042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946" y="685800"/>
            <a:ext cx="4483261"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1828800"/>
            <a:ext cx="4713528" cy="4532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8592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the Document</a:t>
            </a:r>
            <a:endParaRPr lang="en-US"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295400"/>
            <a:ext cx="7315200" cy="4691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162800" y="3276600"/>
            <a:ext cx="1828800" cy="923330"/>
          </a:xfrm>
          <a:prstGeom prst="rect">
            <a:avLst/>
          </a:prstGeom>
          <a:noFill/>
        </p:spPr>
        <p:txBody>
          <a:bodyPr wrap="square" rtlCol="0">
            <a:spAutoFit/>
          </a:bodyPr>
          <a:lstStyle/>
          <a:p>
            <a:r>
              <a:rPr lang="en-US" b="1" dirty="0" smtClean="0"/>
              <a:t>Grade level listed first and then domain.</a:t>
            </a:r>
            <a:endParaRPr lang="en-US" b="1" dirty="0"/>
          </a:p>
        </p:txBody>
      </p:sp>
    </p:spTree>
    <p:extLst>
      <p:ext uri="{BB962C8B-B14F-4D97-AF65-F5344CB8AC3E}">
        <p14:creationId xmlns:p14="http://schemas.microsoft.com/office/powerpoint/2010/main" val="23252104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Observations about Critical Focus</a:t>
            </a:r>
            <a:endParaRPr lang="en-US" sz="4000"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143000"/>
            <a:ext cx="7304129" cy="5179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65964" y="6322554"/>
            <a:ext cx="8001000" cy="383046"/>
          </a:xfrm>
          <a:prstGeom prst="rect">
            <a:avLst/>
          </a:prstGeom>
          <a:noFill/>
        </p:spPr>
        <p:txBody>
          <a:bodyPr wrap="square" rtlCol="0">
            <a:spAutoFit/>
          </a:bodyPr>
          <a:lstStyle/>
          <a:p>
            <a:pPr algn="ctr"/>
            <a:r>
              <a:rPr lang="en-US" b="1" dirty="0" smtClean="0"/>
              <a:t>Record your observations; Be ready to share out MOST IMPORTANT observation.</a:t>
            </a:r>
            <a:endParaRPr lang="en-US" b="1" dirty="0"/>
          </a:p>
        </p:txBody>
      </p:sp>
    </p:spTree>
    <p:extLst>
      <p:ext uri="{BB962C8B-B14F-4D97-AF65-F5344CB8AC3E}">
        <p14:creationId xmlns:p14="http://schemas.microsoft.com/office/powerpoint/2010/main" val="3768233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Standards of Mathematical Practice</a:t>
            </a:r>
            <a:endParaRPr lang="en-US" dirty="0"/>
          </a:p>
        </p:txBody>
      </p:sp>
      <p:sp>
        <p:nvSpPr>
          <p:cNvPr id="3" name="Content Placeholder 2"/>
          <p:cNvSpPr>
            <a:spLocks noGrp="1"/>
          </p:cNvSpPr>
          <p:nvPr>
            <p:ph idx="1"/>
          </p:nvPr>
        </p:nvSpPr>
        <p:spPr>
          <a:xfrm>
            <a:off x="152400" y="1524000"/>
            <a:ext cx="8763000" cy="4602163"/>
          </a:xfrm>
        </p:spPr>
        <p:txBody>
          <a:bodyPr>
            <a:normAutofit fontScale="70000" lnSpcReduction="20000"/>
          </a:bodyPr>
          <a:lstStyle/>
          <a:p>
            <a:pPr marL="0" indent="0">
              <a:buNone/>
            </a:pPr>
            <a:r>
              <a:rPr lang="en-US" dirty="0" smtClean="0"/>
              <a:t>     While </a:t>
            </a:r>
            <a:r>
              <a:rPr lang="en-US" dirty="0"/>
              <a:t>the </a:t>
            </a:r>
            <a:r>
              <a:rPr lang="en-US" dirty="0" smtClean="0"/>
              <a:t>CAS describe </a:t>
            </a:r>
            <a:r>
              <a:rPr lang="en-US" dirty="0"/>
              <a:t>what mathematics students should </a:t>
            </a:r>
            <a:r>
              <a:rPr lang="en-US" dirty="0" smtClean="0"/>
              <a:t>be able </a:t>
            </a:r>
            <a:r>
              <a:rPr lang="en-US" dirty="0"/>
              <a:t>to understand and do, the mathematical practices describe </a:t>
            </a:r>
            <a:r>
              <a:rPr lang="en-US" b="1" dirty="0"/>
              <a:t>how</a:t>
            </a:r>
            <a:r>
              <a:rPr lang="en-US" dirty="0"/>
              <a:t> students should engage </a:t>
            </a:r>
            <a:r>
              <a:rPr lang="en-US" dirty="0" smtClean="0"/>
              <a:t>with these mathematical </a:t>
            </a:r>
            <a:r>
              <a:rPr lang="en-US" dirty="0"/>
              <a:t>concepts and skills</a:t>
            </a:r>
            <a:r>
              <a:rPr lang="en-US" dirty="0" smtClean="0"/>
              <a:t>.</a:t>
            </a:r>
          </a:p>
          <a:p>
            <a:pPr marL="0" indent="0">
              <a:buNone/>
            </a:pPr>
            <a:endParaRPr lang="en-US" dirty="0"/>
          </a:p>
          <a:p>
            <a:pPr marL="0" indent="0">
              <a:buNone/>
            </a:pPr>
            <a:r>
              <a:rPr lang="en-US" dirty="0" smtClean="0"/>
              <a:t>Read, analyze, and summarize the Standards of Mathematical Practice assigned to your group. Be ready to share out your findings.  </a:t>
            </a:r>
          </a:p>
          <a:p>
            <a:pPr marL="0" indent="0">
              <a:buNone/>
            </a:pPr>
            <a:r>
              <a:rPr lang="en-US" dirty="0"/>
              <a:t>	</a:t>
            </a:r>
            <a:r>
              <a:rPr lang="en-US" dirty="0" smtClean="0"/>
              <a:t>What do they mean?</a:t>
            </a:r>
          </a:p>
          <a:p>
            <a:pPr marL="0" indent="0">
              <a:buNone/>
            </a:pPr>
            <a:r>
              <a:rPr lang="en-US" dirty="0"/>
              <a:t>	</a:t>
            </a:r>
            <a:r>
              <a:rPr lang="en-US" dirty="0" smtClean="0"/>
              <a:t>What do they entail?</a:t>
            </a:r>
          </a:p>
          <a:p>
            <a:pPr marL="0" indent="0">
              <a:buNone/>
            </a:pPr>
            <a:r>
              <a:rPr lang="en-US" dirty="0"/>
              <a:t>	</a:t>
            </a:r>
            <a:r>
              <a:rPr lang="en-US" dirty="0" smtClean="0"/>
              <a:t>How might that change what we do in the classroom?</a:t>
            </a:r>
          </a:p>
          <a:p>
            <a:pPr marL="0" indent="0">
              <a:buNone/>
            </a:pPr>
            <a:endParaRPr lang="en-US" dirty="0"/>
          </a:p>
          <a:p>
            <a:pPr marL="0" indent="0">
              <a:buNone/>
            </a:pPr>
            <a:endParaRPr lang="en-US" dirty="0"/>
          </a:p>
          <a:p>
            <a:pPr marL="0" indent="0">
              <a:buNone/>
            </a:pPr>
            <a:r>
              <a:rPr lang="en-US" sz="1600" dirty="0">
                <a:hlinkClick r:id="rId3"/>
              </a:rPr>
              <a:t>http://</a:t>
            </a:r>
            <a:r>
              <a:rPr lang="en-US" sz="1600" dirty="0" smtClean="0">
                <a:hlinkClick r:id="rId3"/>
              </a:rPr>
              <a:t>www.illustrativemathematics.org/standards/practice</a:t>
            </a:r>
            <a:endParaRPr lang="en-US" sz="1600" dirty="0"/>
          </a:p>
        </p:txBody>
      </p:sp>
    </p:spTree>
    <p:extLst>
      <p:ext uri="{BB962C8B-B14F-4D97-AF65-F5344CB8AC3E}">
        <p14:creationId xmlns:p14="http://schemas.microsoft.com/office/powerpoint/2010/main" val="15368514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600"/>
            <a:ext cx="8686800" cy="617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25225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33400"/>
            <a:ext cx="8458200"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92327" y="5632791"/>
            <a:ext cx="8077200" cy="646331"/>
          </a:xfrm>
          <a:prstGeom prst="rect">
            <a:avLst/>
          </a:prstGeom>
          <a:noFill/>
        </p:spPr>
        <p:txBody>
          <a:bodyPr wrap="square" rtlCol="0">
            <a:spAutoFit/>
          </a:bodyPr>
          <a:lstStyle/>
          <a:p>
            <a:r>
              <a:rPr lang="en-US" dirty="0" smtClean="0"/>
              <a:t>“</a:t>
            </a:r>
            <a:r>
              <a:rPr lang="en-US" b="1" dirty="0" smtClean="0"/>
              <a:t>Any approach that revisits the same topic year after year without closure is to be avoided.”</a:t>
            </a:r>
            <a:endParaRPr lang="en-US" b="1" dirty="0"/>
          </a:p>
        </p:txBody>
      </p:sp>
    </p:spTree>
    <p:extLst>
      <p:ext uri="{BB962C8B-B14F-4D97-AF65-F5344CB8AC3E}">
        <p14:creationId xmlns:p14="http://schemas.microsoft.com/office/powerpoint/2010/main" val="35501796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Norms</a:t>
            </a:r>
            <a:endParaRPr lang="en-US" dirty="0"/>
          </a:p>
        </p:txBody>
      </p:sp>
      <p:sp>
        <p:nvSpPr>
          <p:cNvPr id="3" name="Content Placeholder 2"/>
          <p:cNvSpPr>
            <a:spLocks noGrp="1"/>
          </p:cNvSpPr>
          <p:nvPr>
            <p:ph idx="1"/>
          </p:nvPr>
        </p:nvSpPr>
        <p:spPr/>
        <p:txBody>
          <a:bodyPr>
            <a:normAutofit lnSpcReduction="10000"/>
          </a:bodyPr>
          <a:lstStyle/>
          <a:p>
            <a:r>
              <a:rPr lang="en-US" dirty="0" smtClean="0"/>
              <a:t>Start and end on time</a:t>
            </a:r>
          </a:p>
          <a:p>
            <a:r>
              <a:rPr lang="en-US" dirty="0" smtClean="0"/>
              <a:t>Limit sidebar conversations</a:t>
            </a:r>
          </a:p>
          <a:p>
            <a:r>
              <a:rPr lang="en-US" dirty="0" smtClean="0"/>
              <a:t>Be an engaged participant</a:t>
            </a:r>
          </a:p>
          <a:p>
            <a:r>
              <a:rPr lang="en-US" dirty="0" smtClean="0"/>
              <a:t>Keep positive tone</a:t>
            </a:r>
          </a:p>
          <a:p>
            <a:r>
              <a:rPr lang="en-US" dirty="0" smtClean="0"/>
              <a:t>Keep discussion focused</a:t>
            </a:r>
          </a:p>
          <a:p>
            <a:endParaRPr lang="en-US" dirty="0"/>
          </a:p>
          <a:p>
            <a:pPr lvl="1"/>
            <a:r>
              <a:rPr lang="en-US" dirty="0" smtClean="0"/>
              <a:t>Assign Norms Keeper</a:t>
            </a:r>
          </a:p>
          <a:p>
            <a:pPr lvl="1"/>
            <a:r>
              <a:rPr lang="en-US" dirty="0" smtClean="0"/>
              <a:t>Assign Time Keeper</a:t>
            </a:r>
            <a:endParaRPr lang="en-US" dirty="0"/>
          </a:p>
        </p:txBody>
      </p:sp>
    </p:spTree>
    <p:extLst>
      <p:ext uri="{BB962C8B-B14F-4D97-AF65-F5344CB8AC3E}">
        <p14:creationId xmlns:p14="http://schemas.microsoft.com/office/powerpoint/2010/main" val="32997503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52400"/>
            <a:ext cx="9067800" cy="670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00304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
            <a:ext cx="8534399" cy="6019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69947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6351"/>
            <a:ext cx="8991600" cy="5741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81000" y="5594677"/>
            <a:ext cx="8229600" cy="923330"/>
          </a:xfrm>
          <a:prstGeom prst="rect">
            <a:avLst/>
          </a:prstGeom>
          <a:noFill/>
        </p:spPr>
        <p:txBody>
          <a:bodyPr wrap="square" rtlCol="0">
            <a:spAutoFit/>
          </a:bodyPr>
          <a:lstStyle/>
          <a:p>
            <a:r>
              <a:rPr lang="en-US" b="1" i="1" dirty="0" smtClean="0"/>
              <a:t>Look for the highlighted bolded areas that are in your crosswalk. Identify </a:t>
            </a:r>
            <a:r>
              <a:rPr lang="en-US" b="1" i="1" u="sng" dirty="0" smtClean="0"/>
              <a:t>three </a:t>
            </a:r>
            <a:r>
              <a:rPr lang="en-US" b="1" i="1" dirty="0" smtClean="0"/>
              <a:t>changes you will need to make in order for students to meet the expectations of the standards.  </a:t>
            </a:r>
            <a:endParaRPr lang="en-US" b="1" i="1" dirty="0"/>
          </a:p>
        </p:txBody>
      </p:sp>
      <p:sp>
        <p:nvSpPr>
          <p:cNvPr id="6" name="Rectangle 5"/>
          <p:cNvSpPr/>
          <p:nvPr/>
        </p:nvSpPr>
        <p:spPr>
          <a:xfrm>
            <a:off x="2362200" y="6279545"/>
            <a:ext cx="4015523" cy="369332"/>
          </a:xfrm>
          <a:prstGeom prst="rect">
            <a:avLst/>
          </a:prstGeom>
        </p:spPr>
        <p:txBody>
          <a:bodyPr wrap="none">
            <a:spAutoFit/>
          </a:bodyPr>
          <a:lstStyle/>
          <a:p>
            <a:r>
              <a:rPr lang="en-US" dirty="0">
                <a:hlinkClick r:id="rId4"/>
              </a:rPr>
              <a:t>http://www.illustrativemathematics.org/</a:t>
            </a:r>
            <a:endParaRPr lang="en-US" dirty="0"/>
          </a:p>
        </p:txBody>
      </p:sp>
    </p:spTree>
    <p:extLst>
      <p:ext uri="{BB962C8B-B14F-4D97-AF65-F5344CB8AC3E}">
        <p14:creationId xmlns:p14="http://schemas.microsoft.com/office/powerpoint/2010/main" val="3136254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8871728" cy="67606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61538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276" y="1066800"/>
            <a:ext cx="8534400" cy="5270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914400" y="381000"/>
            <a:ext cx="6553200" cy="584775"/>
          </a:xfrm>
          <a:prstGeom prst="rect">
            <a:avLst/>
          </a:prstGeom>
          <a:noFill/>
        </p:spPr>
        <p:txBody>
          <a:bodyPr wrap="square" rtlCol="0">
            <a:spAutoFit/>
          </a:bodyPr>
          <a:lstStyle/>
          <a:p>
            <a:pPr algn="ctr"/>
            <a:r>
              <a:rPr lang="en-US" sz="3200" dirty="0" smtClean="0"/>
              <a:t>What will we need to do?</a:t>
            </a:r>
            <a:endParaRPr lang="en-US" sz="3200" dirty="0"/>
          </a:p>
        </p:txBody>
      </p:sp>
    </p:spTree>
    <p:extLst>
      <p:ext uri="{BB962C8B-B14F-4D97-AF65-F5344CB8AC3E}">
        <p14:creationId xmlns:p14="http://schemas.microsoft.com/office/powerpoint/2010/main" val="7750981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512" y="304800"/>
            <a:ext cx="8229600" cy="1143000"/>
          </a:xfrm>
        </p:spPr>
        <p:txBody>
          <a:bodyPr/>
          <a:lstStyle/>
          <a:p>
            <a:r>
              <a:rPr lang="en-US" dirty="0" smtClean="0"/>
              <a:t>Coherence</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470454"/>
            <a:ext cx="5915025" cy="4310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descr="C:\Documents and Settings\Administrator\Local Settings\Temporary Internet Files\Content.IE5\402PACIH\MC90035368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5600" y="3455773"/>
            <a:ext cx="1994780" cy="3034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33568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609600"/>
            <a:ext cx="6305550" cy="463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62465" y="5334000"/>
            <a:ext cx="8529500" cy="923330"/>
          </a:xfrm>
          <a:prstGeom prst="rect">
            <a:avLst/>
          </a:prstGeom>
          <a:noFill/>
        </p:spPr>
        <p:txBody>
          <a:bodyPr wrap="square" rtlCol="0">
            <a:spAutoFit/>
          </a:bodyPr>
          <a:lstStyle/>
          <a:p>
            <a:r>
              <a:rPr lang="en-US" dirty="0" smtClean="0"/>
              <a:t>Look at Progressions Documents – Choose one to read through.  Share out in your groups how you might use this document </a:t>
            </a:r>
            <a:r>
              <a:rPr lang="en-US" dirty="0" smtClean="0"/>
              <a:t>or what observations you can make from this document.</a:t>
            </a:r>
            <a:endParaRPr lang="en-US" dirty="0"/>
          </a:p>
        </p:txBody>
      </p:sp>
      <p:sp>
        <p:nvSpPr>
          <p:cNvPr id="5" name="Rectangle 4"/>
          <p:cNvSpPr/>
          <p:nvPr/>
        </p:nvSpPr>
        <p:spPr>
          <a:xfrm>
            <a:off x="362465" y="6181117"/>
            <a:ext cx="4015523" cy="369332"/>
          </a:xfrm>
          <a:prstGeom prst="rect">
            <a:avLst/>
          </a:prstGeom>
        </p:spPr>
        <p:txBody>
          <a:bodyPr wrap="none">
            <a:spAutoFit/>
          </a:bodyPr>
          <a:lstStyle/>
          <a:p>
            <a:r>
              <a:rPr lang="en-US" dirty="0">
                <a:hlinkClick r:id="rId3"/>
              </a:rPr>
              <a:t>http://www.illustrativemathematics.org/</a:t>
            </a:r>
            <a:endParaRPr lang="en-US" dirty="0"/>
          </a:p>
        </p:txBody>
      </p:sp>
      <p:sp>
        <p:nvSpPr>
          <p:cNvPr id="6" name="Rectangle 5"/>
          <p:cNvSpPr/>
          <p:nvPr/>
        </p:nvSpPr>
        <p:spPr>
          <a:xfrm>
            <a:off x="4743965" y="6201711"/>
            <a:ext cx="4233210" cy="369332"/>
          </a:xfrm>
          <a:prstGeom prst="rect">
            <a:avLst/>
          </a:prstGeom>
        </p:spPr>
        <p:txBody>
          <a:bodyPr wrap="none">
            <a:spAutoFit/>
          </a:bodyPr>
          <a:lstStyle/>
          <a:p>
            <a:r>
              <a:rPr lang="en-US" dirty="0">
                <a:hlinkClick r:id="rId4"/>
              </a:rPr>
              <a:t>http://illuminations.nctm.org/Lessons.aspx</a:t>
            </a:r>
            <a:endParaRPr lang="en-US" dirty="0"/>
          </a:p>
        </p:txBody>
      </p:sp>
      <p:sp>
        <p:nvSpPr>
          <p:cNvPr id="7" name="TextBox 6"/>
          <p:cNvSpPr txBox="1"/>
          <p:nvPr/>
        </p:nvSpPr>
        <p:spPr>
          <a:xfrm>
            <a:off x="3917089" y="4699001"/>
            <a:ext cx="2407509" cy="369332"/>
          </a:xfrm>
          <a:prstGeom prst="rect">
            <a:avLst/>
          </a:prstGeom>
          <a:noFill/>
        </p:spPr>
        <p:txBody>
          <a:bodyPr wrap="square" rtlCol="0">
            <a:spAutoFit/>
          </a:bodyPr>
          <a:lstStyle/>
          <a:p>
            <a:pPr algn="ctr"/>
            <a:r>
              <a:rPr lang="en-US" b="1" dirty="0" smtClean="0"/>
              <a:t>Backwards Design</a:t>
            </a:r>
            <a:endParaRPr lang="en-US" b="1" dirty="0"/>
          </a:p>
        </p:txBody>
      </p:sp>
    </p:spTree>
    <p:extLst>
      <p:ext uri="{BB962C8B-B14F-4D97-AF65-F5344CB8AC3E}">
        <p14:creationId xmlns:p14="http://schemas.microsoft.com/office/powerpoint/2010/main" val="13928037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395" y="381001"/>
            <a:ext cx="7600155"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52400" y="4876800"/>
            <a:ext cx="8762999" cy="1477328"/>
          </a:xfrm>
          <a:prstGeom prst="rect">
            <a:avLst/>
          </a:prstGeom>
          <a:noFill/>
        </p:spPr>
        <p:txBody>
          <a:bodyPr wrap="square" rtlCol="0">
            <a:spAutoFit/>
          </a:bodyPr>
          <a:lstStyle/>
          <a:p>
            <a:r>
              <a:rPr lang="en-US" b="1" dirty="0" smtClean="0">
                <a:latin typeface="Garamond" pitchFamily="18" charset="0"/>
              </a:rPr>
              <a:t>When you take an individual standard and post it as your objective you are actually splitting that standard into pieces and that was not their intention. They are written as progressions.  </a:t>
            </a:r>
          </a:p>
          <a:p>
            <a:endParaRPr lang="en-US" b="1" dirty="0" smtClean="0">
              <a:latin typeface="Garamond" pitchFamily="18" charset="0"/>
            </a:endParaRPr>
          </a:p>
          <a:p>
            <a:r>
              <a:rPr lang="en-US" b="1" dirty="0">
                <a:latin typeface="Garamond" pitchFamily="18" charset="0"/>
              </a:rPr>
              <a:t> </a:t>
            </a:r>
            <a:r>
              <a:rPr lang="en-US" b="1" dirty="0" smtClean="0">
                <a:latin typeface="Garamond" pitchFamily="18" charset="0"/>
              </a:rPr>
              <a:t>         Each standard is NOT a new event, but an extension of previous learning. </a:t>
            </a:r>
            <a:endParaRPr lang="en-US" b="1" dirty="0">
              <a:latin typeface="Garamond" pitchFamily="18" charset="0"/>
            </a:endParaRPr>
          </a:p>
        </p:txBody>
      </p:sp>
    </p:spTree>
    <p:extLst>
      <p:ext uri="{BB962C8B-B14F-4D97-AF65-F5344CB8AC3E}">
        <p14:creationId xmlns:p14="http://schemas.microsoft.com/office/powerpoint/2010/main" val="12087700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638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0297"/>
            <a:ext cx="9144000"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88986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371600"/>
          </a:xfrm>
        </p:spPr>
        <p:txBody>
          <a:bodyPr>
            <a:normAutofit/>
          </a:bodyPr>
          <a:lstStyle/>
          <a:p>
            <a:r>
              <a:rPr lang="en-US" dirty="0" smtClean="0"/>
              <a:t>RIGOR</a:t>
            </a:r>
            <a:br>
              <a:rPr lang="en-US" dirty="0" smtClean="0"/>
            </a:br>
            <a:r>
              <a:rPr lang="en-US" sz="2700" dirty="0" smtClean="0">
                <a:solidFill>
                  <a:schemeClr val="tx2">
                    <a:lumMod val="75000"/>
                  </a:schemeClr>
                </a:solidFill>
              </a:rPr>
              <a:t>Conceptual Understanding  --Fluency--Application</a:t>
            </a:r>
            <a:endParaRPr lang="en-US" sz="2700" dirty="0">
              <a:solidFill>
                <a:schemeClr val="tx2">
                  <a:lumMod val="75000"/>
                </a:schemeClr>
              </a:solidFill>
            </a:endParaRPr>
          </a:p>
        </p:txBody>
      </p:sp>
      <p:sp>
        <p:nvSpPr>
          <p:cNvPr id="3" name="Content Placeholder 2"/>
          <p:cNvSpPr>
            <a:spLocks noGrp="1"/>
          </p:cNvSpPr>
          <p:nvPr>
            <p:ph idx="1"/>
          </p:nvPr>
        </p:nvSpPr>
        <p:spPr>
          <a:xfrm>
            <a:off x="228600" y="1752600"/>
            <a:ext cx="8763000" cy="4373563"/>
          </a:xfrm>
        </p:spPr>
        <p:txBody>
          <a:bodyPr>
            <a:normAutofit lnSpcReduction="10000"/>
          </a:bodyPr>
          <a:lstStyle/>
          <a:p>
            <a:r>
              <a:rPr lang="en-US" dirty="0" smtClean="0"/>
              <a:t>Conceptual Understanding:</a:t>
            </a:r>
          </a:p>
          <a:p>
            <a:pPr lvl="1"/>
            <a:r>
              <a:rPr lang="en-US" dirty="0" smtClean="0"/>
              <a:t>Helping students to develop </a:t>
            </a:r>
            <a:r>
              <a:rPr lang="en-US" b="1" dirty="0" smtClean="0"/>
              <a:t>DEPTH</a:t>
            </a:r>
            <a:r>
              <a:rPr lang="en-US" dirty="0" smtClean="0"/>
              <a:t> of Mathematical understanding</a:t>
            </a:r>
          </a:p>
          <a:p>
            <a:pPr lvl="1"/>
            <a:r>
              <a:rPr lang="en-US" dirty="0" smtClean="0"/>
              <a:t>More than “how to get an answer”</a:t>
            </a:r>
          </a:p>
          <a:p>
            <a:pPr lvl="1"/>
            <a:r>
              <a:rPr lang="en-US" dirty="0" smtClean="0"/>
              <a:t>Alternate algorithms</a:t>
            </a:r>
          </a:p>
          <a:p>
            <a:pPr lvl="1"/>
            <a:r>
              <a:rPr lang="en-US" dirty="0" smtClean="0"/>
              <a:t>Various Ways to solve a problem; not just the standard algorithm</a:t>
            </a:r>
          </a:p>
          <a:p>
            <a:pPr marL="457200" lvl="1" indent="0">
              <a:buNone/>
            </a:pPr>
            <a:endParaRPr lang="en-US" dirty="0"/>
          </a:p>
          <a:p>
            <a:pPr marL="457200" lvl="1" indent="0" algn="ctr">
              <a:buNone/>
            </a:pPr>
            <a:r>
              <a:rPr lang="en-US" i="1" u="sng" dirty="0" smtClean="0"/>
              <a:t>Conceptual understanding leads to </a:t>
            </a:r>
            <a:r>
              <a:rPr lang="en-US" b="1" i="1" u="sng" dirty="0" smtClean="0"/>
              <a:t>FLUENCY!</a:t>
            </a:r>
            <a:endParaRPr lang="en-US" b="1" i="1" u="sng" dirty="0"/>
          </a:p>
        </p:txBody>
      </p:sp>
    </p:spTree>
    <p:extLst>
      <p:ext uri="{BB962C8B-B14F-4D97-AF65-F5344CB8AC3E}">
        <p14:creationId xmlns:p14="http://schemas.microsoft.com/office/powerpoint/2010/main" val="2864810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1759527"/>
            <a:ext cx="8229600" cy="3574473"/>
          </a:xfrm>
        </p:spPr>
        <p:txBody>
          <a:bodyPr>
            <a:normAutofit fontScale="92500"/>
          </a:bodyPr>
          <a:lstStyle/>
          <a:p>
            <a:r>
              <a:rPr lang="en-US" b="1" dirty="0" err="1" smtClean="0">
                <a:solidFill>
                  <a:schemeClr val="tx1"/>
                </a:solidFill>
              </a:rPr>
              <a:t>McRe</a:t>
            </a:r>
            <a:r>
              <a:rPr lang="en-US" b="1" dirty="0" err="1">
                <a:solidFill>
                  <a:schemeClr val="tx1"/>
                </a:solidFill>
              </a:rPr>
              <a:t>l</a:t>
            </a:r>
            <a:r>
              <a:rPr lang="en-US" b="1" dirty="0" smtClean="0">
                <a:solidFill>
                  <a:schemeClr val="tx1"/>
                </a:solidFill>
              </a:rPr>
              <a:t> </a:t>
            </a:r>
            <a:r>
              <a:rPr lang="en-US" i="1" dirty="0" smtClean="0">
                <a:solidFill>
                  <a:schemeClr val="bg1">
                    <a:lumMod val="50000"/>
                  </a:schemeClr>
                </a:solidFill>
              </a:rPr>
              <a:t>(</a:t>
            </a:r>
            <a:r>
              <a:rPr lang="en-US" i="1" dirty="0">
                <a:solidFill>
                  <a:schemeClr val="bg1">
                    <a:lumMod val="50000"/>
                  </a:schemeClr>
                </a:solidFill>
              </a:rPr>
              <a:t>Mid-Continent Research for Education and Learning </a:t>
            </a:r>
            <a:r>
              <a:rPr lang="en-US" i="1" dirty="0" smtClean="0">
                <a:solidFill>
                  <a:schemeClr val="bg1">
                    <a:lumMod val="50000"/>
                  </a:schemeClr>
                </a:solidFill>
              </a:rPr>
              <a:t>) </a:t>
            </a:r>
            <a:r>
              <a:rPr lang="en-US" b="1" dirty="0" smtClean="0">
                <a:solidFill>
                  <a:schemeClr val="tx1"/>
                </a:solidFill>
              </a:rPr>
              <a:t>research </a:t>
            </a:r>
            <a:r>
              <a:rPr lang="en-US" b="1" dirty="0">
                <a:solidFill>
                  <a:schemeClr val="tx1"/>
                </a:solidFill>
              </a:rPr>
              <a:t>indicates that </a:t>
            </a:r>
            <a:r>
              <a:rPr lang="en-US" b="1" u="sng" dirty="0">
                <a:solidFill>
                  <a:schemeClr val="tx1"/>
                </a:solidFill>
              </a:rPr>
              <a:t>effective schools </a:t>
            </a:r>
            <a:r>
              <a:rPr lang="en-US" b="1" dirty="0">
                <a:solidFill>
                  <a:schemeClr val="tx1"/>
                </a:solidFill>
              </a:rPr>
              <a:t>provide a "guaranteed and viable" curriculum. That is, </a:t>
            </a:r>
            <a:r>
              <a:rPr lang="en-US" b="1" dirty="0" smtClean="0">
                <a:solidFill>
                  <a:schemeClr val="tx1"/>
                </a:solidFill>
              </a:rPr>
              <a:t>they offer </a:t>
            </a:r>
            <a:r>
              <a:rPr lang="en-US" b="1" dirty="0">
                <a:solidFill>
                  <a:schemeClr val="tx1"/>
                </a:solidFill>
              </a:rPr>
              <a:t>a well-articulated curriculum and ensure that it is taught in every classroom</a:t>
            </a:r>
            <a:r>
              <a:rPr lang="en-US" b="1" dirty="0" smtClean="0">
                <a:solidFill>
                  <a:schemeClr val="tx1"/>
                </a:solidFill>
              </a:rPr>
              <a:t>.</a:t>
            </a:r>
          </a:p>
          <a:p>
            <a:r>
              <a:rPr lang="en-US" b="1" dirty="0">
                <a:solidFill>
                  <a:schemeClr val="tx1"/>
                </a:solidFill>
              </a:rPr>
              <a:t/>
            </a:r>
            <a:br>
              <a:rPr lang="en-US" b="1" dirty="0">
                <a:solidFill>
                  <a:schemeClr val="tx1"/>
                </a:solidFill>
              </a:rPr>
            </a:br>
            <a:endParaRPr lang="en-US" b="1" dirty="0">
              <a:solidFill>
                <a:schemeClr val="tx1"/>
              </a:solidFill>
            </a:endParaRPr>
          </a:p>
        </p:txBody>
      </p:sp>
      <p:pic>
        <p:nvPicPr>
          <p:cNvPr id="1026" name="Picture 2" descr="C:\Program Files (x86)\Microsoft Office\MEDIA\CAGCAT10\j0158007.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685800"/>
            <a:ext cx="7696200" cy="53766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Program Files (x86)\Microsoft Office\MEDIA\CAGCAT10\j0158007.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5334000"/>
            <a:ext cx="7620000" cy="537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11080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295400"/>
            <a:ext cx="7543799" cy="448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67604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28600"/>
            <a:ext cx="7848600"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19100" y="5892802"/>
            <a:ext cx="8382000" cy="369332"/>
          </a:xfrm>
          <a:prstGeom prst="rect">
            <a:avLst/>
          </a:prstGeom>
          <a:noFill/>
        </p:spPr>
        <p:txBody>
          <a:bodyPr wrap="square" rtlCol="0">
            <a:spAutoFit/>
          </a:bodyPr>
          <a:lstStyle/>
          <a:p>
            <a:pPr algn="ctr"/>
            <a:r>
              <a:rPr lang="en-US" b="1" dirty="0" smtClean="0"/>
              <a:t>How do we get students to this point of FLUENCY?</a:t>
            </a:r>
            <a:endParaRPr lang="en-US" b="1" dirty="0"/>
          </a:p>
        </p:txBody>
      </p:sp>
    </p:spTree>
    <p:extLst>
      <p:ext uri="{BB962C8B-B14F-4D97-AF65-F5344CB8AC3E}">
        <p14:creationId xmlns:p14="http://schemas.microsoft.com/office/powerpoint/2010/main" val="40396603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Reflect &amp; Respond</a:t>
            </a:r>
            <a:endParaRPr lang="en-US" dirty="0"/>
          </a:p>
        </p:txBody>
      </p:sp>
      <p:sp>
        <p:nvSpPr>
          <p:cNvPr id="3" name="Content Placeholder 2"/>
          <p:cNvSpPr>
            <a:spLocks noGrp="1"/>
          </p:cNvSpPr>
          <p:nvPr>
            <p:ph idx="1"/>
          </p:nvPr>
        </p:nvSpPr>
        <p:spPr>
          <a:xfrm>
            <a:off x="533400" y="1524000"/>
            <a:ext cx="8229600" cy="1752600"/>
          </a:xfrm>
        </p:spPr>
        <p:txBody>
          <a:bodyPr>
            <a:normAutofit fontScale="25000" lnSpcReduction="20000"/>
          </a:bodyPr>
          <a:lstStyle/>
          <a:p>
            <a:r>
              <a:rPr lang="en-US" sz="12800" b="1" dirty="0" smtClean="0"/>
              <a:t>What are you already doing?</a:t>
            </a:r>
          </a:p>
          <a:p>
            <a:r>
              <a:rPr lang="en-US" sz="12800" b="1" dirty="0" smtClean="0"/>
              <a:t>What will you need to do differently</a:t>
            </a:r>
            <a:r>
              <a:rPr lang="en-US" sz="12800" b="1" dirty="0" smtClean="0"/>
              <a:t>?</a:t>
            </a:r>
          </a:p>
          <a:p>
            <a:r>
              <a:rPr lang="en-US" sz="12800" b="1" dirty="0" smtClean="0"/>
              <a:t>What resources can you use/do you need?</a:t>
            </a:r>
          </a:p>
          <a:p>
            <a:pPr marL="0" indent="0">
              <a:buNone/>
            </a:pPr>
            <a:endParaRPr lang="en-US" sz="12800" b="1" dirty="0" smtClean="0"/>
          </a:p>
          <a:p>
            <a:pPr marL="0" indent="0">
              <a:buNone/>
            </a:pPr>
            <a:r>
              <a:rPr lang="en-US" sz="12800" b="1" dirty="0" smtClean="0"/>
              <a:t>            (We will share these after lunch)</a:t>
            </a:r>
            <a:endParaRPr lang="en-US" sz="12800" b="1" dirty="0" smtClean="0"/>
          </a:p>
          <a:p>
            <a:endParaRPr lang="en-US" sz="12800" b="1" dirty="0"/>
          </a:p>
          <a:p>
            <a:pPr marL="1371600" lvl="3" indent="0">
              <a:buNone/>
            </a:pPr>
            <a:r>
              <a:rPr lang="en-US" sz="17600" b="1" dirty="0" smtClean="0"/>
              <a:t>Break</a:t>
            </a:r>
            <a:r>
              <a:rPr lang="en-US" sz="17600" b="1" dirty="0" smtClean="0">
                <a:sym typeface="Wingdings" pitchFamily="2" charset="2"/>
              </a:rPr>
              <a:t></a:t>
            </a:r>
            <a:r>
              <a:rPr lang="en-US" sz="17600" b="1" dirty="0" smtClean="0"/>
              <a:t> </a:t>
            </a:r>
          </a:p>
          <a:p>
            <a:pPr marL="1371600" lvl="3" indent="0">
              <a:buNone/>
            </a:pPr>
            <a:r>
              <a:rPr lang="en-US" sz="17600" b="1" dirty="0" smtClean="0"/>
              <a:t>Meet at 10:45 in the Computer Lab</a:t>
            </a:r>
          </a:p>
          <a:p>
            <a:pPr marL="0" indent="0">
              <a:buNone/>
            </a:pPr>
            <a:endParaRPr lang="en-US" dirty="0"/>
          </a:p>
        </p:txBody>
      </p:sp>
    </p:spTree>
    <p:extLst>
      <p:ext uri="{BB962C8B-B14F-4D97-AF65-F5344CB8AC3E}">
        <p14:creationId xmlns:p14="http://schemas.microsoft.com/office/powerpoint/2010/main" val="16280930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Deconstructing the Standards</a:t>
            </a:r>
            <a:endParaRPr lang="en-US" dirty="0"/>
          </a:p>
        </p:txBody>
      </p:sp>
      <p:sp>
        <p:nvSpPr>
          <p:cNvPr id="3" name="Content Placeholder 2"/>
          <p:cNvSpPr>
            <a:spLocks noGrp="1"/>
          </p:cNvSpPr>
          <p:nvPr>
            <p:ph idx="1"/>
          </p:nvPr>
        </p:nvSpPr>
        <p:spPr>
          <a:xfrm>
            <a:off x="152400" y="1143000"/>
            <a:ext cx="8839200" cy="5486400"/>
          </a:xfrm>
          <a:noFill/>
        </p:spPr>
        <p:txBody>
          <a:bodyPr>
            <a:normAutofit/>
          </a:bodyPr>
          <a:lstStyle/>
          <a:p>
            <a:r>
              <a:rPr lang="en-US" sz="2400" dirty="0" smtClean="0"/>
              <a:t>Each standard has embedded in it skills.  Each skill is written at a different learning target level. If we don’t understand these learning targets we will not provide appropriate instruction or appropriate assessment.</a:t>
            </a:r>
          </a:p>
          <a:p>
            <a:pPr marL="0" indent="0" algn="ctr">
              <a:buNone/>
            </a:pPr>
            <a:r>
              <a:rPr lang="en-US" sz="2400" dirty="0" smtClean="0"/>
              <a:t>LEARNING TARGET</a:t>
            </a:r>
          </a:p>
          <a:p>
            <a:pPr marL="514350" indent="-514350">
              <a:buFont typeface="+mj-lt"/>
              <a:buAutoNum type="arabicPeriod"/>
            </a:pPr>
            <a:r>
              <a:rPr lang="en-US" sz="2000" b="1" dirty="0" smtClean="0"/>
              <a:t>Knowledge-</a:t>
            </a:r>
            <a:r>
              <a:rPr lang="en-US" sz="2000" dirty="0" smtClean="0"/>
              <a:t>Mastery of sustentative subject content where mastery includes both knowing it and understanding it.</a:t>
            </a:r>
          </a:p>
          <a:p>
            <a:pPr marL="514350" indent="-514350">
              <a:buFont typeface="+mj-lt"/>
              <a:buAutoNum type="arabicPeriod"/>
            </a:pPr>
            <a:r>
              <a:rPr lang="en-US" sz="2000" b="1" dirty="0" smtClean="0"/>
              <a:t>Reasoning</a:t>
            </a:r>
            <a:r>
              <a:rPr lang="en-US" sz="2000" dirty="0" smtClean="0"/>
              <a:t>- The ability to use knowledge and understanding to figure things out and solve problems.</a:t>
            </a:r>
          </a:p>
          <a:p>
            <a:pPr marL="514350" indent="-514350">
              <a:buFont typeface="+mj-lt"/>
              <a:buAutoNum type="arabicPeriod"/>
            </a:pPr>
            <a:r>
              <a:rPr lang="en-US" sz="2000" b="1" dirty="0" smtClean="0"/>
              <a:t>Demonstration- </a:t>
            </a:r>
            <a:r>
              <a:rPr lang="en-US" sz="2000" dirty="0" smtClean="0"/>
              <a:t>The development of proficiency in doing something where it is the process that is important; such as playing a musical instrument, reading aloud, speaking in a second language, or using psychomotor skills </a:t>
            </a:r>
            <a:endParaRPr lang="en-US" sz="2000" b="1" dirty="0" smtClean="0"/>
          </a:p>
          <a:p>
            <a:pPr marL="514350" indent="-514350">
              <a:buFont typeface="+mj-lt"/>
              <a:buAutoNum type="arabicPeriod"/>
            </a:pPr>
            <a:r>
              <a:rPr lang="en-US" sz="2000" b="1" dirty="0" smtClean="0"/>
              <a:t>Product – </a:t>
            </a:r>
            <a:r>
              <a:rPr lang="en-US" sz="2000" dirty="0" smtClean="0"/>
              <a:t>The ability to create tangible products, such as term papers, science fair projects, and art sculptures that meet certain standards of quality and present concrete evidence of academic proficiency</a:t>
            </a:r>
            <a:endParaRPr lang="en-US" sz="2000" b="1" dirty="0"/>
          </a:p>
        </p:txBody>
      </p:sp>
    </p:spTree>
    <p:extLst>
      <p:ext uri="{BB962C8B-B14F-4D97-AF65-F5344CB8AC3E}">
        <p14:creationId xmlns:p14="http://schemas.microsoft.com/office/powerpoint/2010/main" val="7783903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Deconstruction Process</a:t>
            </a:r>
            <a:endParaRPr lang="en-US" dirty="0"/>
          </a:p>
        </p:txBody>
      </p:sp>
      <p:sp>
        <p:nvSpPr>
          <p:cNvPr id="3" name="Content Placeholder 2"/>
          <p:cNvSpPr>
            <a:spLocks noGrp="1"/>
          </p:cNvSpPr>
          <p:nvPr>
            <p:ph idx="1"/>
          </p:nvPr>
        </p:nvSpPr>
        <p:spPr>
          <a:xfrm>
            <a:off x="457200" y="1219200"/>
            <a:ext cx="8229600" cy="4906963"/>
          </a:xfrm>
        </p:spPr>
        <p:txBody>
          <a:bodyPr>
            <a:normAutofit fontScale="55000" lnSpcReduction="20000"/>
          </a:bodyPr>
          <a:lstStyle/>
          <a:p>
            <a:pPr marL="0" indent="0">
              <a:buNone/>
            </a:pPr>
            <a:r>
              <a:rPr lang="en-US" b="1" dirty="0" smtClean="0"/>
              <a:t>1. Identify nouns and key phrases to identify key concepts</a:t>
            </a:r>
          </a:p>
          <a:p>
            <a:pPr marL="0" indent="0">
              <a:buNone/>
            </a:pPr>
            <a:endParaRPr lang="en-US" b="1" dirty="0" smtClean="0"/>
          </a:p>
          <a:p>
            <a:pPr marL="0" indent="0">
              <a:buNone/>
            </a:pPr>
            <a:r>
              <a:rPr lang="en-US" b="1" dirty="0" smtClean="0"/>
              <a:t>2. Locate verbs to identify key targets</a:t>
            </a:r>
          </a:p>
          <a:p>
            <a:pPr marL="0" indent="0">
              <a:buNone/>
            </a:pPr>
            <a:endParaRPr lang="en-US" b="1" dirty="0" smtClean="0"/>
          </a:p>
          <a:p>
            <a:pPr marL="0" indent="0">
              <a:buNone/>
            </a:pPr>
            <a:r>
              <a:rPr lang="en-US" b="1" dirty="0" smtClean="0"/>
              <a:t>3. Place the targets into one or more Learning Target Categories</a:t>
            </a:r>
          </a:p>
          <a:p>
            <a:pPr marL="0" indent="0">
              <a:buNone/>
            </a:pPr>
            <a:endParaRPr lang="en-US" b="1" dirty="0" smtClean="0"/>
          </a:p>
          <a:p>
            <a:pPr marL="0" indent="0">
              <a:buNone/>
            </a:pPr>
            <a:r>
              <a:rPr lang="en-US" dirty="0" smtClean="0"/>
              <a:t>4. Identify the securely held content</a:t>
            </a:r>
          </a:p>
          <a:p>
            <a:pPr marL="0" indent="0">
              <a:buNone/>
            </a:pPr>
            <a:endParaRPr lang="en-US" dirty="0" smtClean="0"/>
          </a:p>
          <a:p>
            <a:pPr marL="0" indent="0">
              <a:buNone/>
            </a:pPr>
            <a:r>
              <a:rPr lang="en-US" dirty="0" smtClean="0"/>
              <a:t>5. Clarify terms that may lead to multiple interpretations</a:t>
            </a:r>
          </a:p>
          <a:p>
            <a:pPr marL="0" indent="0">
              <a:buNone/>
            </a:pPr>
            <a:endParaRPr lang="en-US" dirty="0" smtClean="0"/>
          </a:p>
          <a:p>
            <a:pPr marL="0" indent="0">
              <a:buNone/>
            </a:pPr>
            <a:r>
              <a:rPr lang="en-US" dirty="0" smtClean="0"/>
              <a:t>6. Construct a list of skills that are essential to become proficient in the identified standard</a:t>
            </a:r>
          </a:p>
          <a:p>
            <a:pPr marL="0" indent="0">
              <a:buNone/>
            </a:pPr>
            <a:endParaRPr lang="en-US" dirty="0" smtClean="0"/>
          </a:p>
          <a:p>
            <a:pPr marL="0" indent="0">
              <a:buNone/>
            </a:pPr>
            <a:r>
              <a:rPr lang="en-US" dirty="0" smtClean="0"/>
              <a:t>7. Align skills to learning target and make sure they have the level of rigor necessary to meet the expectation of that standard</a:t>
            </a:r>
          </a:p>
          <a:p>
            <a:pPr marL="0" indent="0">
              <a:buNone/>
            </a:pPr>
            <a:endParaRPr lang="en-US" dirty="0" smtClean="0"/>
          </a:p>
          <a:p>
            <a:pPr marL="0" indent="0">
              <a:buNone/>
            </a:pPr>
            <a:r>
              <a:rPr lang="en-US" dirty="0" smtClean="0"/>
              <a:t>8. Write a learning progression that reflects the sequential steps </a:t>
            </a:r>
            <a:r>
              <a:rPr lang="en-US" b="1" dirty="0" smtClean="0"/>
              <a:t>for introducing</a:t>
            </a:r>
            <a:r>
              <a:rPr lang="en-US" dirty="0" smtClean="0"/>
              <a:t>, </a:t>
            </a:r>
            <a:r>
              <a:rPr lang="en-US" b="1" dirty="0" smtClean="0"/>
              <a:t>developing,</a:t>
            </a:r>
            <a:r>
              <a:rPr lang="en-US" dirty="0" smtClean="0"/>
              <a:t> and </a:t>
            </a:r>
            <a:r>
              <a:rPr lang="en-US" b="1" dirty="0" smtClean="0"/>
              <a:t>reinforcing</a:t>
            </a:r>
            <a:r>
              <a:rPr lang="en-US" dirty="0" smtClean="0"/>
              <a:t> concepts and skills</a:t>
            </a:r>
            <a:endParaRPr lang="en-US" dirty="0"/>
          </a:p>
        </p:txBody>
      </p:sp>
    </p:spTree>
    <p:extLst>
      <p:ext uri="{BB962C8B-B14F-4D97-AF65-F5344CB8AC3E}">
        <p14:creationId xmlns:p14="http://schemas.microsoft.com/office/powerpoint/2010/main" val="17088913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Deconstructed Standards</a:t>
            </a:r>
            <a:endParaRPr lang="en-US" dirty="0"/>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066800"/>
            <a:ext cx="8305799"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59206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Fluency Standards</a:t>
            </a:r>
            <a:endParaRPr lang="en-US" dirty="0"/>
          </a:p>
        </p:txBody>
      </p:sp>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604" y="1371600"/>
            <a:ext cx="8473596"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64394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276" y="457200"/>
            <a:ext cx="8382000" cy="594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56662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Examine the Deconstructed Standards</a:t>
            </a:r>
            <a:endParaRPr lang="en-US" dirty="0"/>
          </a:p>
        </p:txBody>
      </p:sp>
      <p:sp>
        <p:nvSpPr>
          <p:cNvPr id="3" name="Content Placeholder 2"/>
          <p:cNvSpPr>
            <a:spLocks noGrp="1"/>
          </p:cNvSpPr>
          <p:nvPr>
            <p:ph idx="1"/>
          </p:nvPr>
        </p:nvSpPr>
        <p:spPr/>
        <p:txBody>
          <a:bodyPr/>
          <a:lstStyle/>
          <a:p>
            <a:r>
              <a:rPr lang="en-US" dirty="0" smtClean="0"/>
              <a:t>Choose a  standard to examine.</a:t>
            </a:r>
          </a:p>
          <a:p>
            <a:r>
              <a:rPr lang="en-US" dirty="0" smtClean="0"/>
              <a:t>Work together to create a learning progression that would </a:t>
            </a:r>
          </a:p>
          <a:p>
            <a:pPr lvl="1"/>
            <a:r>
              <a:rPr lang="en-US" dirty="0" smtClean="0"/>
              <a:t>Meet the standard</a:t>
            </a:r>
          </a:p>
          <a:p>
            <a:pPr lvl="1"/>
            <a:r>
              <a:rPr lang="en-US" dirty="0" smtClean="0"/>
              <a:t>Match the learning target</a:t>
            </a:r>
          </a:p>
          <a:p>
            <a:pPr lvl="1"/>
            <a:r>
              <a:rPr lang="en-US" dirty="0" smtClean="0"/>
              <a:t>Include the necessary </a:t>
            </a:r>
            <a:r>
              <a:rPr lang="en-US" dirty="0" smtClean="0"/>
              <a:t>rigor</a:t>
            </a:r>
          </a:p>
          <a:p>
            <a:pPr lvl="1"/>
            <a:r>
              <a:rPr lang="en-US" dirty="0" smtClean="0"/>
              <a:t>What steps would you need?</a:t>
            </a:r>
            <a:endParaRPr lang="en-US" dirty="0" smtClean="0"/>
          </a:p>
          <a:p>
            <a:endParaRPr lang="en-US" dirty="0"/>
          </a:p>
        </p:txBody>
      </p:sp>
    </p:spTree>
    <p:extLst>
      <p:ext uri="{BB962C8B-B14F-4D97-AF65-F5344CB8AC3E}">
        <p14:creationId xmlns:p14="http://schemas.microsoft.com/office/powerpoint/2010/main" val="31122724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638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0297"/>
            <a:ext cx="9144000"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9428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95400"/>
            <a:ext cx="8229600" cy="2743200"/>
          </a:xfrm>
        </p:spPr>
        <p:txBody>
          <a:bodyPr>
            <a:noAutofit/>
          </a:bodyPr>
          <a:lstStyle/>
          <a:p>
            <a:pPr marL="0" indent="0">
              <a:buNone/>
            </a:pPr>
            <a:r>
              <a:rPr lang="en-US" sz="5400" dirty="0" smtClean="0">
                <a:latin typeface="Brush Script MT" pitchFamily="66" charset="0"/>
              </a:rPr>
              <a:t>“Planning is bringing the future into the present so that you can do something about it now.”</a:t>
            </a:r>
          </a:p>
          <a:p>
            <a:pPr marL="0" indent="0">
              <a:buNone/>
            </a:pPr>
            <a:r>
              <a:rPr lang="en-US" sz="5400" dirty="0">
                <a:latin typeface="Brush Script MT" pitchFamily="66" charset="0"/>
              </a:rPr>
              <a:t>	</a:t>
            </a:r>
            <a:r>
              <a:rPr lang="en-US" sz="5400" dirty="0" smtClean="0">
                <a:latin typeface="Brush Script MT" pitchFamily="66" charset="0"/>
              </a:rPr>
              <a:t>			- Alan </a:t>
            </a:r>
            <a:r>
              <a:rPr lang="en-US" sz="5400" dirty="0" err="1" smtClean="0">
                <a:latin typeface="Brush Script MT" pitchFamily="66" charset="0"/>
              </a:rPr>
              <a:t>Lakein</a:t>
            </a:r>
            <a:endParaRPr lang="en-US" sz="5400" dirty="0">
              <a:latin typeface="Brush Script MT" pitchFamily="66" charset="0"/>
            </a:endParaRPr>
          </a:p>
        </p:txBody>
      </p:sp>
    </p:spTree>
    <p:extLst>
      <p:ext uri="{BB962C8B-B14F-4D97-AF65-F5344CB8AC3E}">
        <p14:creationId xmlns:p14="http://schemas.microsoft.com/office/powerpoint/2010/main" val="10434742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Crosswalk, Curriculum, &amp; Changes</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t>	Share responses:</a:t>
            </a:r>
          </a:p>
          <a:p>
            <a:pPr marL="0" indent="0">
              <a:buNone/>
            </a:pPr>
            <a:r>
              <a:rPr lang="en-US" b="1" dirty="0" smtClean="0"/>
              <a:t>What am I already doing now?</a:t>
            </a:r>
          </a:p>
          <a:p>
            <a:pPr marL="0" indent="0">
              <a:buNone/>
            </a:pPr>
            <a:r>
              <a:rPr lang="en-US" b="1" dirty="0" smtClean="0"/>
              <a:t>What am I going to need to do differently?</a:t>
            </a:r>
          </a:p>
          <a:p>
            <a:pPr marL="0" indent="0">
              <a:buNone/>
            </a:pPr>
            <a:r>
              <a:rPr lang="en-US" sz="3300" b="1" dirty="0"/>
              <a:t>What resources can you use/do you need?</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37937077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a Progression</a:t>
            </a:r>
            <a:endParaRPr lang="en-US" dirty="0"/>
          </a:p>
        </p:txBody>
      </p:sp>
      <p:sp>
        <p:nvSpPr>
          <p:cNvPr id="3" name="Content Placeholder 2"/>
          <p:cNvSpPr>
            <a:spLocks noGrp="1"/>
          </p:cNvSpPr>
          <p:nvPr>
            <p:ph idx="1"/>
          </p:nvPr>
        </p:nvSpPr>
        <p:spPr/>
        <p:txBody>
          <a:bodyPr/>
          <a:lstStyle/>
          <a:p>
            <a:r>
              <a:rPr lang="en-US" dirty="0" smtClean="0"/>
              <a:t>Using ONE domain:</a:t>
            </a:r>
          </a:p>
          <a:p>
            <a:r>
              <a:rPr lang="en-US" dirty="0" smtClean="0"/>
              <a:t>Examine the standard across the grade span (K-2, 3-5, 6-8)</a:t>
            </a:r>
          </a:p>
          <a:p>
            <a:r>
              <a:rPr lang="en-US" dirty="0" smtClean="0"/>
              <a:t>Develop a progression of learning</a:t>
            </a:r>
          </a:p>
          <a:p>
            <a:pPr lvl="1"/>
            <a:r>
              <a:rPr lang="en-US" dirty="0" smtClean="0"/>
              <a:t>What resources would you need?</a:t>
            </a:r>
          </a:p>
          <a:p>
            <a:pPr lvl="1"/>
            <a:r>
              <a:rPr lang="en-US" dirty="0" smtClean="0"/>
              <a:t>How does the previous grade build on yours?</a:t>
            </a:r>
          </a:p>
          <a:p>
            <a:pPr lvl="1"/>
            <a:r>
              <a:rPr lang="en-US" dirty="0" smtClean="0"/>
              <a:t>Read through the progression of </a:t>
            </a:r>
            <a:r>
              <a:rPr lang="en-US" smtClean="0"/>
              <a:t>that standard</a:t>
            </a:r>
          </a:p>
          <a:p>
            <a:pPr lvl="1"/>
            <a:endParaRPr lang="en-US" dirty="0"/>
          </a:p>
        </p:txBody>
      </p:sp>
    </p:spTree>
    <p:extLst>
      <p:ext uri="{BB962C8B-B14F-4D97-AF65-F5344CB8AC3E}">
        <p14:creationId xmlns:p14="http://schemas.microsoft.com/office/powerpoint/2010/main" val="26843143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2748036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9448766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5264205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9376436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464097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p:spPr>
        <p:txBody>
          <a:bodyPr/>
          <a:lstStyle/>
          <a:p>
            <a:r>
              <a:rPr lang="en-US" dirty="0" smtClean="0"/>
              <a:t>3-year Curriculum Plan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99450788"/>
              </p:ext>
            </p:extLst>
          </p:nvPr>
        </p:nvGraphicFramePr>
        <p:xfrm>
          <a:off x="152400" y="2280336"/>
          <a:ext cx="8811491" cy="4054551"/>
        </p:xfrm>
        <a:graphic>
          <a:graphicData uri="http://schemas.openxmlformats.org/drawingml/2006/table">
            <a:tbl>
              <a:tblPr firstRow="1" firstCol="1" bandRow="1">
                <a:tableStyleId>{5202B0CA-FC54-4496-8BCA-5EF66A818D29}</a:tableStyleId>
              </a:tblPr>
              <a:tblGrid>
                <a:gridCol w="2704204"/>
                <a:gridCol w="3025105"/>
                <a:gridCol w="3082182"/>
              </a:tblGrid>
              <a:tr h="326957">
                <a:tc>
                  <a:txBody>
                    <a:bodyPr/>
                    <a:lstStyle/>
                    <a:p>
                      <a:pPr marL="0" marR="0" algn="ctr">
                        <a:lnSpc>
                          <a:spcPct val="115000"/>
                        </a:lnSpc>
                        <a:spcBef>
                          <a:spcPts val="0"/>
                        </a:spcBef>
                        <a:spcAft>
                          <a:spcPts val="0"/>
                        </a:spcAft>
                      </a:pPr>
                      <a:r>
                        <a:rPr lang="en-US" sz="1900" dirty="0">
                          <a:solidFill>
                            <a:schemeClr val="tx1"/>
                          </a:solidFill>
                          <a:effectLst/>
                          <a:highlight>
                            <a:srgbClr val="FFFF00"/>
                          </a:highlight>
                        </a:rPr>
                        <a:t>2013-2014</a:t>
                      </a:r>
                      <a:endParaRPr lang="en-US" sz="1000" dirty="0">
                        <a:solidFill>
                          <a:schemeClr val="tx1"/>
                        </a:solidFill>
                        <a:effectLst/>
                        <a:latin typeface="Calibri"/>
                        <a:ea typeface="Calibri"/>
                        <a:cs typeface="Times New Roman"/>
                      </a:endParaRPr>
                    </a:p>
                  </a:txBody>
                  <a:tcPr marL="63970" marR="63970" marT="0" marB="0"/>
                </a:tc>
                <a:tc>
                  <a:txBody>
                    <a:bodyPr/>
                    <a:lstStyle/>
                    <a:p>
                      <a:pPr marL="0" marR="0" algn="ctr">
                        <a:lnSpc>
                          <a:spcPct val="115000"/>
                        </a:lnSpc>
                        <a:spcBef>
                          <a:spcPts val="0"/>
                        </a:spcBef>
                        <a:spcAft>
                          <a:spcPts val="0"/>
                        </a:spcAft>
                      </a:pPr>
                      <a:r>
                        <a:rPr lang="en-US" sz="1900" dirty="0">
                          <a:solidFill>
                            <a:schemeClr val="tx1"/>
                          </a:solidFill>
                          <a:effectLst/>
                          <a:highlight>
                            <a:srgbClr val="FFFF00"/>
                          </a:highlight>
                        </a:rPr>
                        <a:t>2014-2015</a:t>
                      </a:r>
                      <a:endParaRPr lang="en-US" sz="1000" dirty="0">
                        <a:solidFill>
                          <a:schemeClr val="tx1"/>
                        </a:solidFill>
                        <a:effectLst/>
                        <a:latin typeface="Calibri"/>
                        <a:ea typeface="Calibri"/>
                        <a:cs typeface="Times New Roman"/>
                      </a:endParaRPr>
                    </a:p>
                  </a:txBody>
                  <a:tcPr marL="63970" marR="63970" marT="0" marB="0"/>
                </a:tc>
                <a:tc>
                  <a:txBody>
                    <a:bodyPr/>
                    <a:lstStyle/>
                    <a:p>
                      <a:pPr marL="0" marR="0" algn="ctr">
                        <a:lnSpc>
                          <a:spcPct val="115000"/>
                        </a:lnSpc>
                        <a:spcBef>
                          <a:spcPts val="0"/>
                        </a:spcBef>
                        <a:spcAft>
                          <a:spcPts val="0"/>
                        </a:spcAft>
                      </a:pPr>
                      <a:r>
                        <a:rPr lang="en-US" sz="1900" dirty="0" smtClean="0">
                          <a:solidFill>
                            <a:schemeClr val="tx1"/>
                          </a:solidFill>
                          <a:effectLst/>
                          <a:highlight>
                            <a:srgbClr val="FFFF00"/>
                          </a:highlight>
                        </a:rPr>
                        <a:t>2015-2016</a:t>
                      </a:r>
                      <a:endParaRPr lang="en-US" sz="1000" dirty="0">
                        <a:solidFill>
                          <a:schemeClr val="tx1"/>
                        </a:solidFill>
                        <a:effectLst/>
                        <a:latin typeface="Calibri"/>
                        <a:ea typeface="Calibri"/>
                        <a:cs typeface="Times New Roman"/>
                      </a:endParaRPr>
                    </a:p>
                  </a:txBody>
                  <a:tcPr marL="63970" marR="63970" marT="0" marB="0"/>
                </a:tc>
              </a:tr>
              <a:tr h="1618437">
                <a:tc>
                  <a:txBody>
                    <a:bodyPr/>
                    <a:lstStyle/>
                    <a:p>
                      <a:pPr marL="0" marR="0">
                        <a:lnSpc>
                          <a:spcPct val="115000"/>
                        </a:lnSpc>
                        <a:spcBef>
                          <a:spcPts val="0"/>
                        </a:spcBef>
                        <a:spcAft>
                          <a:spcPts val="0"/>
                        </a:spcAft>
                      </a:pPr>
                      <a:r>
                        <a:rPr lang="en-US" sz="1000" dirty="0">
                          <a:effectLst/>
                        </a:rPr>
                        <a:t>GOALS: </a:t>
                      </a:r>
                    </a:p>
                    <a:p>
                      <a:pPr marL="342900" marR="0" lvl="0" indent="-342900">
                        <a:lnSpc>
                          <a:spcPct val="115000"/>
                        </a:lnSpc>
                        <a:spcBef>
                          <a:spcPts val="0"/>
                        </a:spcBef>
                        <a:spcAft>
                          <a:spcPts val="0"/>
                        </a:spcAft>
                        <a:buFont typeface="+mj-lt"/>
                        <a:buAutoNum type="arabicPeriod"/>
                      </a:pPr>
                      <a:r>
                        <a:rPr lang="en-US" sz="1000" dirty="0">
                          <a:effectLst/>
                        </a:rPr>
                        <a:t>Effectively use BYOC</a:t>
                      </a:r>
                    </a:p>
                    <a:p>
                      <a:pPr marL="342900" marR="0" lvl="0" indent="-342900">
                        <a:lnSpc>
                          <a:spcPct val="115000"/>
                        </a:lnSpc>
                        <a:spcBef>
                          <a:spcPts val="0"/>
                        </a:spcBef>
                        <a:spcAft>
                          <a:spcPts val="0"/>
                        </a:spcAft>
                        <a:buFont typeface="+mj-lt"/>
                        <a:buAutoNum type="arabicPeriod"/>
                      </a:pPr>
                      <a:r>
                        <a:rPr lang="en-US" sz="1000" dirty="0">
                          <a:effectLst/>
                        </a:rPr>
                        <a:t>Math Curriculum</a:t>
                      </a:r>
                    </a:p>
                    <a:p>
                      <a:pPr marL="342900" marR="0" lvl="0" indent="-342900">
                        <a:lnSpc>
                          <a:spcPct val="115000"/>
                        </a:lnSpc>
                        <a:spcBef>
                          <a:spcPts val="0"/>
                        </a:spcBef>
                        <a:spcAft>
                          <a:spcPts val="0"/>
                        </a:spcAft>
                        <a:buFont typeface="+mj-lt"/>
                        <a:buAutoNum type="arabicPeriod"/>
                      </a:pPr>
                      <a:r>
                        <a:rPr lang="en-US" sz="1000" dirty="0">
                          <a:effectLst/>
                        </a:rPr>
                        <a:t>Math Pacing Guide</a:t>
                      </a:r>
                    </a:p>
                    <a:p>
                      <a:pPr marL="342900" marR="0" lvl="0" indent="-342900">
                        <a:lnSpc>
                          <a:spcPct val="115000"/>
                        </a:lnSpc>
                        <a:spcBef>
                          <a:spcPts val="0"/>
                        </a:spcBef>
                        <a:spcAft>
                          <a:spcPts val="0"/>
                        </a:spcAft>
                        <a:buFont typeface="+mj-lt"/>
                        <a:buAutoNum type="arabicPeriod"/>
                      </a:pPr>
                      <a:r>
                        <a:rPr lang="en-US" sz="1000" dirty="0">
                          <a:effectLst/>
                        </a:rPr>
                        <a:t>Overview ELA Core Academic Standards    </a:t>
                      </a:r>
                    </a:p>
                    <a:p>
                      <a:pPr marL="342900" marR="0" lvl="0" indent="-342900">
                        <a:lnSpc>
                          <a:spcPct val="115000"/>
                        </a:lnSpc>
                        <a:spcBef>
                          <a:spcPts val="0"/>
                        </a:spcBef>
                        <a:spcAft>
                          <a:spcPts val="0"/>
                        </a:spcAft>
                        <a:buFont typeface="+mj-lt"/>
                        <a:buAutoNum type="arabicPeriod"/>
                      </a:pPr>
                      <a:r>
                        <a:rPr lang="en-US" sz="1000" dirty="0">
                          <a:effectLst/>
                        </a:rPr>
                        <a:t>ELA Curriculum FOCUS:    </a:t>
                      </a:r>
                    </a:p>
                    <a:p>
                      <a:pPr marL="0" marR="0">
                        <a:lnSpc>
                          <a:spcPct val="115000"/>
                        </a:lnSpc>
                        <a:spcBef>
                          <a:spcPts val="0"/>
                        </a:spcBef>
                        <a:spcAft>
                          <a:spcPts val="0"/>
                        </a:spcAft>
                      </a:pPr>
                      <a:r>
                        <a:rPr lang="en-US" sz="1000" dirty="0">
                          <a:effectLst/>
                        </a:rPr>
                        <a:t>                Grammar/Writing</a:t>
                      </a:r>
                    </a:p>
                    <a:p>
                      <a:pPr marL="0" marR="0">
                        <a:lnSpc>
                          <a:spcPct val="115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63970" marR="63970" marT="0" marB="0"/>
                </a:tc>
                <a:tc>
                  <a:txBody>
                    <a:bodyPr/>
                    <a:lstStyle/>
                    <a:p>
                      <a:pPr marL="0" marR="0">
                        <a:lnSpc>
                          <a:spcPct val="115000"/>
                        </a:lnSpc>
                        <a:spcBef>
                          <a:spcPts val="0"/>
                        </a:spcBef>
                        <a:spcAft>
                          <a:spcPts val="0"/>
                        </a:spcAft>
                      </a:pPr>
                      <a:r>
                        <a:rPr lang="en-US" sz="1000" b="1" dirty="0">
                          <a:effectLst/>
                        </a:rPr>
                        <a:t>GOALS:</a:t>
                      </a:r>
                    </a:p>
                    <a:p>
                      <a:pPr marL="342900" marR="0" lvl="0" indent="-342900">
                        <a:lnSpc>
                          <a:spcPct val="115000"/>
                        </a:lnSpc>
                        <a:spcBef>
                          <a:spcPts val="0"/>
                        </a:spcBef>
                        <a:spcAft>
                          <a:spcPts val="0"/>
                        </a:spcAft>
                        <a:buFont typeface="+mj-lt"/>
                        <a:buAutoNum type="arabicPeriod"/>
                      </a:pPr>
                      <a:r>
                        <a:rPr lang="en-US" sz="1000" b="1" dirty="0">
                          <a:effectLst/>
                        </a:rPr>
                        <a:t> ELA Curriculum Writing and Grammar</a:t>
                      </a:r>
                    </a:p>
                    <a:p>
                      <a:pPr marL="342900" marR="0" lvl="0" indent="-342900">
                        <a:lnSpc>
                          <a:spcPct val="115000"/>
                        </a:lnSpc>
                        <a:spcBef>
                          <a:spcPts val="0"/>
                        </a:spcBef>
                        <a:spcAft>
                          <a:spcPts val="0"/>
                        </a:spcAft>
                        <a:buFont typeface="+mj-lt"/>
                        <a:buAutoNum type="arabicPeriod"/>
                      </a:pPr>
                      <a:r>
                        <a:rPr lang="en-US" sz="1000" b="1" dirty="0">
                          <a:effectLst/>
                        </a:rPr>
                        <a:t>ELA Writing and Grammar Pacing Guide</a:t>
                      </a:r>
                    </a:p>
                    <a:p>
                      <a:pPr marL="342900" marR="0" lvl="0" indent="-342900">
                        <a:lnSpc>
                          <a:spcPct val="115000"/>
                        </a:lnSpc>
                        <a:spcBef>
                          <a:spcPts val="0"/>
                        </a:spcBef>
                        <a:spcAft>
                          <a:spcPts val="0"/>
                        </a:spcAft>
                        <a:buFont typeface="+mj-lt"/>
                        <a:buAutoNum type="arabicPeriod"/>
                      </a:pPr>
                      <a:r>
                        <a:rPr lang="en-US" sz="1000" b="1" dirty="0">
                          <a:effectLst/>
                        </a:rPr>
                        <a:t>ELA Curriculum Focus:  Reading Literature and Reading Informative texts</a:t>
                      </a:r>
                    </a:p>
                    <a:p>
                      <a:pPr marL="342900" marR="0" lvl="0" indent="-342900">
                        <a:lnSpc>
                          <a:spcPct val="115000"/>
                        </a:lnSpc>
                        <a:spcBef>
                          <a:spcPts val="0"/>
                        </a:spcBef>
                        <a:spcAft>
                          <a:spcPts val="0"/>
                        </a:spcAft>
                        <a:buFont typeface="+mj-lt"/>
                        <a:buAutoNum type="arabicPeriod"/>
                      </a:pPr>
                      <a:r>
                        <a:rPr lang="en-US" sz="1000" b="1" dirty="0">
                          <a:effectLst/>
                        </a:rPr>
                        <a:t>Literacy Standards for Science &amp; Social Studies</a:t>
                      </a:r>
                    </a:p>
                    <a:p>
                      <a:pPr marL="240030" marR="0">
                        <a:lnSpc>
                          <a:spcPct val="115000"/>
                        </a:lnSpc>
                        <a:spcBef>
                          <a:spcPts val="0"/>
                        </a:spcBef>
                        <a:spcAft>
                          <a:spcPts val="0"/>
                        </a:spcAft>
                      </a:pPr>
                      <a:r>
                        <a:rPr lang="en-US" sz="1000" b="1" dirty="0">
                          <a:effectLst/>
                        </a:rPr>
                        <a:t> </a:t>
                      </a:r>
                      <a:endParaRPr lang="en-US" sz="1000" b="1" dirty="0">
                        <a:effectLst/>
                        <a:latin typeface="Calibri"/>
                        <a:ea typeface="Calibri"/>
                        <a:cs typeface="Times New Roman"/>
                      </a:endParaRPr>
                    </a:p>
                  </a:txBody>
                  <a:tcPr marL="63970" marR="63970" marT="0" marB="0"/>
                </a:tc>
                <a:tc>
                  <a:txBody>
                    <a:bodyPr/>
                    <a:lstStyle/>
                    <a:p>
                      <a:pPr marL="0" marR="0">
                        <a:lnSpc>
                          <a:spcPct val="115000"/>
                        </a:lnSpc>
                        <a:spcBef>
                          <a:spcPts val="0"/>
                        </a:spcBef>
                        <a:spcAft>
                          <a:spcPts val="0"/>
                        </a:spcAft>
                      </a:pPr>
                      <a:r>
                        <a:rPr lang="en-US" sz="1000" b="1" dirty="0">
                          <a:effectLst/>
                        </a:rPr>
                        <a:t>GOALS:</a:t>
                      </a:r>
                    </a:p>
                    <a:p>
                      <a:pPr marL="342900" marR="0" lvl="0" indent="-342900">
                        <a:lnSpc>
                          <a:spcPct val="115000"/>
                        </a:lnSpc>
                        <a:spcBef>
                          <a:spcPts val="0"/>
                        </a:spcBef>
                        <a:spcAft>
                          <a:spcPts val="0"/>
                        </a:spcAft>
                        <a:buFont typeface="+mj-lt"/>
                        <a:buAutoNum type="arabicPeriod"/>
                      </a:pPr>
                      <a:r>
                        <a:rPr lang="en-US" sz="1000" b="1" dirty="0">
                          <a:effectLst/>
                        </a:rPr>
                        <a:t> ELA Curriculum Reading Literature and Reading Informational text</a:t>
                      </a:r>
                    </a:p>
                    <a:p>
                      <a:pPr marL="342900" marR="0" lvl="0" indent="-342900">
                        <a:lnSpc>
                          <a:spcPct val="115000"/>
                        </a:lnSpc>
                        <a:spcBef>
                          <a:spcPts val="0"/>
                        </a:spcBef>
                        <a:spcAft>
                          <a:spcPts val="0"/>
                        </a:spcAft>
                        <a:buFont typeface="+mj-lt"/>
                        <a:buAutoNum type="arabicPeriod"/>
                      </a:pPr>
                      <a:r>
                        <a:rPr lang="en-US" sz="1000" b="1" dirty="0">
                          <a:effectLst/>
                        </a:rPr>
                        <a:t>ELA Reading Literature and Reading Informational text pacing guide</a:t>
                      </a:r>
                    </a:p>
                    <a:p>
                      <a:pPr marL="342900" marR="0" lvl="0" indent="-342900">
                        <a:lnSpc>
                          <a:spcPct val="115000"/>
                        </a:lnSpc>
                        <a:spcBef>
                          <a:spcPts val="0"/>
                        </a:spcBef>
                        <a:spcAft>
                          <a:spcPts val="0"/>
                        </a:spcAft>
                        <a:buFont typeface="+mj-lt"/>
                        <a:buAutoNum type="arabicPeriod"/>
                      </a:pPr>
                      <a:r>
                        <a:rPr lang="en-US" sz="1000" b="1" dirty="0">
                          <a:effectLst/>
                        </a:rPr>
                        <a:t>Overview of Next Generation Science Standards and Social Studies Standards</a:t>
                      </a:r>
                    </a:p>
                    <a:p>
                      <a:pPr marL="342900" marR="0" lvl="0" indent="-342900">
                        <a:lnSpc>
                          <a:spcPct val="115000"/>
                        </a:lnSpc>
                        <a:spcBef>
                          <a:spcPts val="0"/>
                        </a:spcBef>
                        <a:spcAft>
                          <a:spcPts val="0"/>
                        </a:spcAft>
                        <a:buFont typeface="+mj-lt"/>
                        <a:buAutoNum type="arabicPeriod"/>
                      </a:pPr>
                      <a:r>
                        <a:rPr lang="en-US" sz="1000" b="1" dirty="0">
                          <a:effectLst/>
                        </a:rPr>
                        <a:t>Integrating NGS and Social Studies standards</a:t>
                      </a:r>
                    </a:p>
                    <a:p>
                      <a:pPr marL="0" marR="0">
                        <a:lnSpc>
                          <a:spcPct val="115000"/>
                        </a:lnSpc>
                        <a:spcBef>
                          <a:spcPts val="0"/>
                        </a:spcBef>
                        <a:spcAft>
                          <a:spcPts val="0"/>
                        </a:spcAft>
                      </a:pPr>
                      <a:r>
                        <a:rPr lang="en-US" sz="1000" b="1" dirty="0">
                          <a:effectLst/>
                        </a:rPr>
                        <a:t> </a:t>
                      </a:r>
                      <a:endParaRPr lang="en-US" sz="1000" b="1" dirty="0">
                        <a:effectLst/>
                        <a:latin typeface="Calibri"/>
                        <a:ea typeface="Calibri"/>
                        <a:cs typeface="Times New Roman"/>
                      </a:endParaRPr>
                    </a:p>
                  </a:txBody>
                  <a:tcPr marL="63970" marR="63970" marT="0" marB="0"/>
                </a:tc>
              </a:tr>
              <a:tr h="2010969">
                <a:tc>
                  <a:txBody>
                    <a:bodyPr/>
                    <a:lstStyle/>
                    <a:p>
                      <a:pPr marL="0" marR="0">
                        <a:lnSpc>
                          <a:spcPct val="115000"/>
                        </a:lnSpc>
                        <a:spcBef>
                          <a:spcPts val="0"/>
                        </a:spcBef>
                        <a:spcAft>
                          <a:spcPts val="0"/>
                        </a:spcAft>
                      </a:pPr>
                      <a:r>
                        <a:rPr lang="en-US" sz="1000" dirty="0">
                          <a:effectLst/>
                        </a:rPr>
                        <a:t>ACTION:</a:t>
                      </a:r>
                    </a:p>
                    <a:p>
                      <a:pPr marL="342900" marR="0" lvl="0" indent="-342900">
                        <a:lnSpc>
                          <a:spcPct val="115000"/>
                        </a:lnSpc>
                        <a:spcBef>
                          <a:spcPts val="0"/>
                        </a:spcBef>
                        <a:spcAft>
                          <a:spcPts val="0"/>
                        </a:spcAft>
                        <a:buFont typeface="+mj-lt"/>
                        <a:buAutoNum type="arabicPeriod"/>
                      </a:pPr>
                      <a:r>
                        <a:rPr lang="en-US" sz="1000" dirty="0">
                          <a:effectLst/>
                        </a:rPr>
                        <a:t>BYOC Training and Support </a:t>
                      </a:r>
                    </a:p>
                    <a:p>
                      <a:pPr marL="342900" marR="0" lvl="0" indent="-342900">
                        <a:lnSpc>
                          <a:spcPct val="115000"/>
                        </a:lnSpc>
                        <a:spcBef>
                          <a:spcPts val="0"/>
                        </a:spcBef>
                        <a:spcAft>
                          <a:spcPts val="0"/>
                        </a:spcAft>
                        <a:buFont typeface="+mj-lt"/>
                        <a:buAutoNum type="arabicPeriod"/>
                      </a:pPr>
                      <a:r>
                        <a:rPr lang="en-US" sz="1000" dirty="0">
                          <a:effectLst/>
                        </a:rPr>
                        <a:t>Use curriculum, collaborative</a:t>
                      </a:r>
                    </a:p>
                    <a:p>
                      <a:pPr marL="275590" marR="0">
                        <a:lnSpc>
                          <a:spcPct val="115000"/>
                        </a:lnSpc>
                        <a:spcBef>
                          <a:spcPts val="0"/>
                        </a:spcBef>
                        <a:spcAft>
                          <a:spcPts val="0"/>
                        </a:spcAft>
                      </a:pPr>
                      <a:r>
                        <a:rPr lang="en-US" sz="1000" dirty="0">
                          <a:effectLst/>
                        </a:rPr>
                        <a:t>and PD time to create activities, assessments for MATH and input activities and lessons into BYOC</a:t>
                      </a:r>
                    </a:p>
                    <a:p>
                      <a:pPr marL="342900" marR="0" lvl="0" indent="-342900">
                        <a:lnSpc>
                          <a:spcPct val="115000"/>
                        </a:lnSpc>
                        <a:spcBef>
                          <a:spcPts val="0"/>
                        </a:spcBef>
                        <a:spcAft>
                          <a:spcPts val="0"/>
                        </a:spcAft>
                        <a:buFont typeface="+mj-lt"/>
                        <a:buAutoNum type="arabicPeriod"/>
                      </a:pPr>
                      <a:r>
                        <a:rPr lang="en-US" sz="1000" dirty="0">
                          <a:effectLst/>
                        </a:rPr>
                        <a:t>Create a timeline pacing guide for</a:t>
                      </a:r>
                    </a:p>
                    <a:p>
                      <a:pPr marL="275590" marR="0">
                        <a:lnSpc>
                          <a:spcPct val="115000"/>
                        </a:lnSpc>
                        <a:spcBef>
                          <a:spcPts val="0"/>
                        </a:spcBef>
                        <a:spcAft>
                          <a:spcPts val="0"/>
                        </a:spcAft>
                      </a:pPr>
                      <a:r>
                        <a:rPr lang="en-US" sz="1000" dirty="0">
                          <a:effectLst/>
                        </a:rPr>
                        <a:t>MATH; Teaching what/when</a:t>
                      </a:r>
                    </a:p>
                    <a:p>
                      <a:pPr marL="342900" marR="0" lvl="0" indent="-342900">
                        <a:lnSpc>
                          <a:spcPct val="115000"/>
                        </a:lnSpc>
                        <a:spcBef>
                          <a:spcPts val="0"/>
                        </a:spcBef>
                        <a:spcAft>
                          <a:spcPts val="0"/>
                        </a:spcAft>
                        <a:buFont typeface="+mj-lt"/>
                        <a:buAutoNum type="arabicPeriod"/>
                      </a:pPr>
                      <a:r>
                        <a:rPr lang="en-US" sz="1000" dirty="0">
                          <a:effectLst/>
                        </a:rPr>
                        <a:t>PD for overview of ELA CAS</a:t>
                      </a:r>
                    </a:p>
                    <a:p>
                      <a:pPr marL="342900" marR="0" lvl="0" indent="-342900">
                        <a:lnSpc>
                          <a:spcPct val="115000"/>
                        </a:lnSpc>
                        <a:spcBef>
                          <a:spcPts val="0"/>
                        </a:spcBef>
                        <a:spcAft>
                          <a:spcPts val="0"/>
                        </a:spcAft>
                        <a:buFont typeface="+mj-lt"/>
                        <a:buAutoNum type="arabicPeriod"/>
                      </a:pPr>
                      <a:r>
                        <a:rPr lang="en-US" sz="1000" dirty="0">
                          <a:effectLst/>
                        </a:rPr>
                        <a:t>Create ELA Curriculum; Grammar/Writing Input activities; lessons into BYOC</a:t>
                      </a:r>
                    </a:p>
                    <a:p>
                      <a:pPr marL="0" marR="0" indent="381000">
                        <a:lnSpc>
                          <a:spcPct val="115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63970" marR="63970" marT="0" marB="0"/>
                </a:tc>
                <a:tc>
                  <a:txBody>
                    <a:bodyPr/>
                    <a:lstStyle/>
                    <a:p>
                      <a:pPr marL="0" marR="0">
                        <a:lnSpc>
                          <a:spcPct val="115000"/>
                        </a:lnSpc>
                        <a:spcBef>
                          <a:spcPts val="0"/>
                        </a:spcBef>
                        <a:spcAft>
                          <a:spcPts val="0"/>
                        </a:spcAft>
                      </a:pPr>
                      <a:r>
                        <a:rPr lang="en-US" sz="1000" b="1" dirty="0">
                          <a:effectLst/>
                        </a:rPr>
                        <a:t>ACTION:</a:t>
                      </a:r>
                    </a:p>
                    <a:p>
                      <a:pPr marL="342900" marR="0" lvl="0" indent="-342900">
                        <a:lnSpc>
                          <a:spcPct val="115000"/>
                        </a:lnSpc>
                        <a:spcBef>
                          <a:spcPts val="0"/>
                        </a:spcBef>
                        <a:spcAft>
                          <a:spcPts val="0"/>
                        </a:spcAft>
                        <a:buFont typeface="+mj-lt"/>
                        <a:buAutoNum type="arabicPeriod"/>
                      </a:pPr>
                      <a:r>
                        <a:rPr lang="en-US" sz="1000" b="1" dirty="0">
                          <a:effectLst/>
                        </a:rPr>
                        <a:t>Use curriculum, collaborative and PD times to create activities, assessments for ELA (Writing/Grammar) </a:t>
                      </a:r>
                    </a:p>
                    <a:p>
                      <a:pPr marL="342900" marR="0" lvl="0" indent="-342900">
                        <a:lnSpc>
                          <a:spcPct val="115000"/>
                        </a:lnSpc>
                        <a:spcBef>
                          <a:spcPts val="0"/>
                        </a:spcBef>
                        <a:spcAft>
                          <a:spcPts val="0"/>
                        </a:spcAft>
                        <a:buFont typeface="+mj-lt"/>
                        <a:buAutoNum type="arabicPeriod"/>
                      </a:pPr>
                      <a:r>
                        <a:rPr lang="en-US" sz="1000" b="1" dirty="0">
                          <a:effectLst/>
                        </a:rPr>
                        <a:t>Create a timeline pacing guide for ELA: Writing and Grammar.  Teaching what/when</a:t>
                      </a:r>
                    </a:p>
                    <a:p>
                      <a:pPr marL="342900" marR="0" lvl="0" indent="-342900">
                        <a:lnSpc>
                          <a:spcPct val="115000"/>
                        </a:lnSpc>
                        <a:spcBef>
                          <a:spcPts val="0"/>
                        </a:spcBef>
                        <a:spcAft>
                          <a:spcPts val="0"/>
                        </a:spcAft>
                        <a:buFont typeface="+mj-lt"/>
                        <a:buAutoNum type="arabicPeriod"/>
                      </a:pPr>
                      <a:r>
                        <a:rPr lang="en-US" sz="1000" b="1" dirty="0">
                          <a:effectLst/>
                        </a:rPr>
                        <a:t>Create ELA Curriculum; Reading Literature and Reading Informational texts &amp;  literacy standards for Science and Social Studies</a:t>
                      </a:r>
                    </a:p>
                    <a:p>
                      <a:pPr marL="228600" marR="0">
                        <a:lnSpc>
                          <a:spcPct val="115000"/>
                        </a:lnSpc>
                        <a:spcBef>
                          <a:spcPts val="0"/>
                        </a:spcBef>
                        <a:spcAft>
                          <a:spcPts val="0"/>
                        </a:spcAft>
                      </a:pPr>
                      <a:r>
                        <a:rPr lang="en-US" sz="1000" b="1" dirty="0">
                          <a:effectLst/>
                        </a:rPr>
                        <a:t> </a:t>
                      </a:r>
                      <a:endParaRPr lang="en-US" sz="1000" b="1" dirty="0">
                        <a:effectLst/>
                        <a:latin typeface="Calibri"/>
                        <a:ea typeface="Calibri"/>
                        <a:cs typeface="Times New Roman"/>
                      </a:endParaRPr>
                    </a:p>
                  </a:txBody>
                  <a:tcPr marL="63970" marR="63970" marT="0" marB="0"/>
                </a:tc>
                <a:tc>
                  <a:txBody>
                    <a:bodyPr/>
                    <a:lstStyle/>
                    <a:p>
                      <a:pPr marL="0" marR="0">
                        <a:lnSpc>
                          <a:spcPct val="115000"/>
                        </a:lnSpc>
                        <a:spcBef>
                          <a:spcPts val="0"/>
                        </a:spcBef>
                        <a:spcAft>
                          <a:spcPts val="0"/>
                        </a:spcAft>
                      </a:pPr>
                      <a:r>
                        <a:rPr lang="en-US" sz="1000" b="1" dirty="0">
                          <a:effectLst/>
                        </a:rPr>
                        <a:t>ACTION:</a:t>
                      </a:r>
                    </a:p>
                    <a:p>
                      <a:pPr marL="342900" marR="0" lvl="0" indent="-342900">
                        <a:lnSpc>
                          <a:spcPct val="115000"/>
                        </a:lnSpc>
                        <a:spcBef>
                          <a:spcPts val="0"/>
                        </a:spcBef>
                        <a:spcAft>
                          <a:spcPts val="0"/>
                        </a:spcAft>
                        <a:buFont typeface="+mj-lt"/>
                        <a:buAutoNum type="arabicPeriod"/>
                      </a:pPr>
                      <a:r>
                        <a:rPr lang="en-US" sz="1000" b="1" dirty="0">
                          <a:effectLst/>
                        </a:rPr>
                        <a:t>Use curriculum, collaborative and PD times to create activities, assessments for ELA (Literature/Informative texts)</a:t>
                      </a:r>
                    </a:p>
                    <a:p>
                      <a:pPr marL="342900" marR="0" lvl="0" indent="-342900">
                        <a:lnSpc>
                          <a:spcPct val="115000"/>
                        </a:lnSpc>
                        <a:spcBef>
                          <a:spcPts val="0"/>
                        </a:spcBef>
                        <a:spcAft>
                          <a:spcPts val="0"/>
                        </a:spcAft>
                        <a:buFont typeface="+mj-lt"/>
                        <a:buAutoNum type="arabicPeriod"/>
                      </a:pPr>
                      <a:r>
                        <a:rPr lang="en-US" sz="1000" b="1" dirty="0">
                          <a:effectLst/>
                        </a:rPr>
                        <a:t>Create a timeline pacing guide for ELA Literature and Informational texts; Teaching What/When</a:t>
                      </a:r>
                    </a:p>
                    <a:p>
                      <a:pPr marL="342900" marR="0" lvl="0" indent="-342900">
                        <a:lnSpc>
                          <a:spcPct val="115000"/>
                        </a:lnSpc>
                        <a:spcBef>
                          <a:spcPts val="0"/>
                        </a:spcBef>
                        <a:spcAft>
                          <a:spcPts val="0"/>
                        </a:spcAft>
                        <a:buFont typeface="+mj-lt"/>
                        <a:buAutoNum type="arabicPeriod"/>
                      </a:pPr>
                      <a:r>
                        <a:rPr lang="en-US" sz="1000" b="1" dirty="0">
                          <a:effectLst/>
                        </a:rPr>
                        <a:t>PD for NGS and Social Studies standards; how to incorporate them to enhance our ELA and Math Curriculum</a:t>
                      </a:r>
                      <a:endParaRPr lang="en-US" sz="1000" b="1" dirty="0">
                        <a:effectLst/>
                        <a:latin typeface="Calibri"/>
                        <a:ea typeface="Calibri"/>
                        <a:cs typeface="Times New Roman"/>
                      </a:endParaRPr>
                    </a:p>
                  </a:txBody>
                  <a:tcPr marL="63970" marR="63970" marT="0" marB="0"/>
                </a:tc>
              </a:tr>
            </a:tbl>
          </a:graphicData>
        </a:graphic>
      </p:graphicFrame>
      <p:sp>
        <p:nvSpPr>
          <p:cNvPr id="5" name="Rectangle 1"/>
          <p:cNvSpPr>
            <a:spLocks noChangeArrowheads="1"/>
          </p:cNvSpPr>
          <p:nvPr/>
        </p:nvSpPr>
        <p:spPr bwMode="auto">
          <a:xfrm>
            <a:off x="457200" y="17192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 name="TextBox 2"/>
          <p:cNvSpPr txBox="1"/>
          <p:nvPr/>
        </p:nvSpPr>
        <p:spPr>
          <a:xfrm>
            <a:off x="329514" y="980599"/>
            <a:ext cx="8686800" cy="1754326"/>
          </a:xfrm>
          <a:prstGeom prst="rect">
            <a:avLst/>
          </a:prstGeom>
          <a:noFill/>
        </p:spPr>
        <p:txBody>
          <a:bodyPr wrap="square" rtlCol="0">
            <a:spAutoFit/>
          </a:bodyPr>
          <a:lstStyle/>
          <a:p>
            <a:pPr marL="342900" indent="-342900">
              <a:buAutoNum type="arabicPeriod"/>
            </a:pPr>
            <a:r>
              <a:rPr lang="en-US" dirty="0" smtClean="0"/>
              <a:t>By </a:t>
            </a:r>
            <a:r>
              <a:rPr lang="en-US" dirty="0" smtClean="0"/>
              <a:t>2015-2016 </a:t>
            </a:r>
            <a:r>
              <a:rPr lang="en-US" dirty="0"/>
              <a:t>have an active and viable curriculum for Math and English Language Arts, and effectively integrate other content areas into both Math and English Language Arts</a:t>
            </a:r>
            <a:r>
              <a:rPr lang="en-US" dirty="0" smtClean="0"/>
              <a:t>.</a:t>
            </a:r>
          </a:p>
          <a:p>
            <a:endParaRPr lang="en-US" dirty="0" smtClean="0"/>
          </a:p>
          <a:p>
            <a:r>
              <a:rPr lang="en-US" dirty="0" smtClean="0"/>
              <a:t>2.   </a:t>
            </a:r>
            <a:r>
              <a:rPr lang="en-US" dirty="0"/>
              <a:t>Effectively be using the BYOC (Build Your Own Curriculum)</a:t>
            </a:r>
          </a:p>
          <a:p>
            <a:endParaRPr lang="en-US" dirty="0"/>
          </a:p>
          <a:p>
            <a:endParaRPr lang="en-US" dirty="0"/>
          </a:p>
        </p:txBody>
      </p:sp>
      <p:sp>
        <p:nvSpPr>
          <p:cNvPr id="6" name="TextBox 5"/>
          <p:cNvSpPr txBox="1"/>
          <p:nvPr/>
        </p:nvSpPr>
        <p:spPr>
          <a:xfrm>
            <a:off x="7315200" y="6172200"/>
            <a:ext cx="1295400" cy="646331"/>
          </a:xfrm>
          <a:prstGeom prst="rect">
            <a:avLst/>
          </a:prstGeom>
          <a:noFill/>
        </p:spPr>
        <p:txBody>
          <a:bodyPr wrap="square" rtlCol="0">
            <a:spAutoFit/>
          </a:bodyPr>
          <a:lstStyle/>
          <a:p>
            <a:r>
              <a:rPr lang="en-US" dirty="0">
                <a:hlinkClick r:id="rId3"/>
              </a:rPr>
              <a:t>Video Clip</a:t>
            </a:r>
            <a:endParaRPr lang="en-US" dirty="0"/>
          </a:p>
          <a:p>
            <a:endParaRPr lang="en-US" dirty="0"/>
          </a:p>
        </p:txBody>
      </p:sp>
    </p:spTree>
    <p:extLst>
      <p:ext uri="{BB962C8B-B14F-4D97-AF65-F5344CB8AC3E}">
        <p14:creationId xmlns:p14="http://schemas.microsoft.com/office/powerpoint/2010/main" val="12590532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
            <a:ext cx="8686800"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60002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610600" cy="670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48126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185" y="152400"/>
            <a:ext cx="8561815" cy="670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98458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 for testing</a:t>
            </a:r>
            <a:endParaRPr lang="en-US" dirty="0"/>
          </a:p>
        </p:txBody>
      </p:sp>
      <p:sp>
        <p:nvSpPr>
          <p:cNvPr id="4" name="Rectangle 3"/>
          <p:cNvSpPr/>
          <p:nvPr/>
        </p:nvSpPr>
        <p:spPr>
          <a:xfrm>
            <a:off x="381000" y="1524000"/>
            <a:ext cx="8229600" cy="3416320"/>
          </a:xfrm>
          <a:prstGeom prst="rect">
            <a:avLst/>
          </a:prstGeom>
        </p:spPr>
        <p:txBody>
          <a:bodyPr wrap="square">
            <a:spAutoFit/>
          </a:bodyPr>
          <a:lstStyle/>
          <a:p>
            <a:r>
              <a:rPr lang="en-US" b="1" dirty="0"/>
              <a:t>2012-2013 </a:t>
            </a:r>
            <a:r>
              <a:rPr lang="en-US" dirty="0"/>
              <a:t>GLE </a:t>
            </a:r>
            <a:r>
              <a:rPr lang="en-US" dirty="0" smtClean="0"/>
              <a:t>test </a:t>
            </a:r>
            <a:r>
              <a:rPr lang="en-US" dirty="0"/>
              <a:t>blueprints and test design. Any items that align to a CCSS at the appropriate grade-level will be reported in an IBD report to provide your district information.</a:t>
            </a:r>
          </a:p>
          <a:p>
            <a:r>
              <a:rPr lang="en-US" dirty="0"/>
              <a:t> </a:t>
            </a:r>
          </a:p>
          <a:p>
            <a:r>
              <a:rPr lang="en-US" b="1" dirty="0"/>
              <a:t>2013-2014</a:t>
            </a:r>
            <a:r>
              <a:rPr lang="en-US" dirty="0"/>
              <a:t> GLE </a:t>
            </a:r>
            <a:r>
              <a:rPr lang="en-US" dirty="0" smtClean="0"/>
              <a:t>test </a:t>
            </a:r>
            <a:r>
              <a:rPr lang="en-US" dirty="0"/>
              <a:t>blueprints and test design. Will select items that align to both the </a:t>
            </a:r>
            <a:r>
              <a:rPr lang="en-US" dirty="0" smtClean="0"/>
              <a:t>GLEs </a:t>
            </a:r>
            <a:r>
              <a:rPr lang="en-US" dirty="0"/>
              <a:t>and the CCSS as much as possible. Use the crosswalk to see what is in common at each grade and content area. </a:t>
            </a:r>
            <a:r>
              <a:rPr lang="en-US" i="1" dirty="0"/>
              <a:t>Smarter Balanced field test for many schools. The field test will be online.</a:t>
            </a:r>
          </a:p>
          <a:p>
            <a:r>
              <a:rPr lang="en-US" dirty="0"/>
              <a:t> </a:t>
            </a:r>
          </a:p>
          <a:p>
            <a:r>
              <a:rPr lang="en-US" b="1" dirty="0"/>
              <a:t>2014-2015</a:t>
            </a:r>
            <a:r>
              <a:rPr lang="en-US" dirty="0"/>
              <a:t> Implement online CCSS assessments developed by Smarter Balanced.</a:t>
            </a:r>
          </a:p>
          <a:p>
            <a:r>
              <a:rPr lang="en-US" dirty="0"/>
              <a:t> </a:t>
            </a:r>
          </a:p>
          <a:p>
            <a:pPr algn="r"/>
            <a:r>
              <a:rPr lang="en-US" dirty="0" smtClean="0"/>
              <a:t>-Michael </a:t>
            </a:r>
            <a:r>
              <a:rPr lang="en-US" dirty="0" err="1" smtClean="0"/>
              <a:t>Meunks</a:t>
            </a:r>
            <a:endParaRPr lang="en-US" dirty="0"/>
          </a:p>
        </p:txBody>
      </p:sp>
    </p:spTree>
    <p:extLst>
      <p:ext uri="{BB962C8B-B14F-4D97-AF65-F5344CB8AC3E}">
        <p14:creationId xmlns:p14="http://schemas.microsoft.com/office/powerpoint/2010/main" val="3183361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1063</TotalTime>
  <Words>2915</Words>
  <Application>Microsoft Office PowerPoint</Application>
  <PresentationFormat>On-screen Show (4:3)</PresentationFormat>
  <Paragraphs>254</Paragraphs>
  <Slides>46</Slides>
  <Notes>25</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Good Morning</vt:lpstr>
      <vt:lpstr>Norms</vt:lpstr>
      <vt:lpstr>PowerPoint Presentation</vt:lpstr>
      <vt:lpstr>PowerPoint Presentation</vt:lpstr>
      <vt:lpstr>3-year Curriculum Plan</vt:lpstr>
      <vt:lpstr>PowerPoint Presentation</vt:lpstr>
      <vt:lpstr>PowerPoint Presentation</vt:lpstr>
      <vt:lpstr>PowerPoint Presentation</vt:lpstr>
      <vt:lpstr>Plan for testing</vt:lpstr>
      <vt:lpstr>Resources Available</vt:lpstr>
      <vt:lpstr>Misconceptions &amp; Clarifications</vt:lpstr>
      <vt:lpstr>Today’s focus: MATH CAS</vt:lpstr>
      <vt:lpstr>Three Major Shifts</vt:lpstr>
      <vt:lpstr>PowerPoint Presentation</vt:lpstr>
      <vt:lpstr>Understanding the Document</vt:lpstr>
      <vt:lpstr>Observations about Critical Focus</vt:lpstr>
      <vt:lpstr>Standards of Mathematical Practice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Coherence</vt:lpstr>
      <vt:lpstr>PowerPoint Presentation</vt:lpstr>
      <vt:lpstr>PowerPoint Presentation</vt:lpstr>
      <vt:lpstr>PowerPoint Presentation</vt:lpstr>
      <vt:lpstr>RIGOR Conceptual Understanding  --Fluency--Application</vt:lpstr>
      <vt:lpstr>PowerPoint Presentation</vt:lpstr>
      <vt:lpstr>PowerPoint Presentation</vt:lpstr>
      <vt:lpstr>Reflect &amp; Respond</vt:lpstr>
      <vt:lpstr>Deconstructing the Standards</vt:lpstr>
      <vt:lpstr>Deconstruction Process</vt:lpstr>
      <vt:lpstr>Deconstructed Standards</vt:lpstr>
      <vt:lpstr>Fluency Standards</vt:lpstr>
      <vt:lpstr>PowerPoint Presentation</vt:lpstr>
      <vt:lpstr>Examine the Deconstructed Standards</vt:lpstr>
      <vt:lpstr>PowerPoint Presentation</vt:lpstr>
      <vt:lpstr>Crosswalk, Curriculum, &amp; Changes</vt:lpstr>
      <vt:lpstr>Building a Progression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56</cp:revision>
  <dcterms:created xsi:type="dcterms:W3CDTF">2013-04-18T02:48:41Z</dcterms:created>
  <dcterms:modified xsi:type="dcterms:W3CDTF">2013-04-22T04:39:46Z</dcterms:modified>
</cp:coreProperties>
</file>